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78" r:id="rId5"/>
    <p:sldId id="283" r:id="rId6"/>
    <p:sldId id="279" r:id="rId7"/>
    <p:sldId id="266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73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n pozitiv" initials="ip" lastIdx="2" clrIdx="0">
    <p:extLst>
      <p:ext uri="{19B8F6BF-5375-455C-9EA6-DF929625EA0E}">
        <p15:presenceInfo xmlns:p15="http://schemas.microsoft.com/office/powerpoint/2012/main" userId="b314c877f56b91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C83"/>
    <a:srgbClr val="0091AE"/>
    <a:srgbClr val="1E2021"/>
    <a:srgbClr val="E43A83"/>
    <a:srgbClr val="58C4CF"/>
    <a:srgbClr val="CB9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73325" autoAdjust="0"/>
  </p:normalViewPr>
  <p:slideViewPr>
    <p:cSldViewPr snapToGrid="0">
      <p:cViewPr varScale="1">
        <p:scale>
          <a:sx n="93" d="100"/>
          <a:sy n="93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19-06-24T00:28:48.874"/>
    </inkml:context>
    <inkml:brush xml:id="br0">
      <inkml:brushProperty name="width" value="0.05" units="cm"/>
      <inkml:brushProperty name="height" value="0.05" units="cm"/>
      <inkml:brushProperty name="color" value="#1E2021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5318-F3C5-4B39-908D-3BA04EA24E45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B7585-B802-444B-8CF1-DF36BF90F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9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7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;context-aware systems must be able to represent to their users </a:t>
            </a:r>
            <a:r>
              <a:rPr lang="en-GB" sz="12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know, how they know it, and what they are doing about it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” (Bellotti and Edwards, 2001).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Intelligibility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can help </a:t>
            </a:r>
            <a:r>
              <a:rPr lang="en-GB" sz="12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 the inner workings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inputs of context-aware applications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remarkably </a:t>
            </a:r>
            <a:r>
              <a:rPr lang="en-GB" sz="12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 specify what makes a system intelligible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7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model-agnostic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the model is treated as a black-box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interpretability </a:t>
            </a:r>
            <a:r>
              <a:rPr lang="en-GB" sz="12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much more important than accuracy</a:t>
            </a:r>
          </a:p>
          <a:p>
            <a:endParaRPr lang="en-GB" sz="1200" dirty="0">
              <a:solidFill>
                <a:srgbClr val="0091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explanation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can be evaluated in two ways: according to its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and according to its </a:t>
            </a:r>
            <a:r>
              <a:rPr lang="en-GB" sz="12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</a:t>
            </a:r>
          </a:p>
          <a:p>
            <a:endParaRPr lang="en-GB" sz="1200" dirty="0">
              <a:solidFill>
                <a:srgbClr val="58C4C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58C4C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extraction of relevant knowledge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about domain relationships contained in data..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5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0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very clear that, Interpretability is defined as a concept close to </a:t>
            </a:r>
            <a:r>
              <a:rPr lang="en-GB" dirty="0" err="1"/>
              <a:t>explainability</a:t>
            </a:r>
            <a:r>
              <a:rPr lang="en-GB" dirty="0"/>
              <a:t> also mentioned in other papers.</a:t>
            </a:r>
          </a:p>
          <a:p>
            <a:r>
              <a:rPr lang="en-GB" dirty="0"/>
              <a:t>Transparent systems could be, by their nature interpretable, without providing explanations.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9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human-like capability of NLG has the potential to increase the intelligibility of an AI system</a:t>
            </a:r>
          </a:p>
          <a:p>
            <a:r>
              <a:rPr lang="en-GB" dirty="0"/>
              <a:t>Language is an intuitive medium.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Generation will be key to providing explanations, and rationalization.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XAI can learn how to structure and generate explanations from NLG (both rule-based and data-driven approaches).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framework for evaluation of explanations is necessary, providing subjective and objective measures for transparency, interpretability etc., but also combined with traditional NLG metrics.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0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oldest and strongest emotion of the mankind is fear</a:t>
            </a:r>
          </a:p>
          <a:p>
            <a:endParaRPr lang="en-GB" dirty="0"/>
          </a:p>
          <a:p>
            <a:r>
              <a:rPr lang="en-GB" dirty="0"/>
              <a:t>And the oldest and strongest kind of fear is the fear of the unknown</a:t>
            </a:r>
          </a:p>
          <a:p>
            <a:endParaRPr lang="en-GB" dirty="0"/>
          </a:p>
          <a:p>
            <a:r>
              <a:rPr lang="en-GB" dirty="0"/>
              <a:t>It is very normal to be worried about a system that  is able to make decisions on our behalf.</a:t>
            </a:r>
          </a:p>
          <a:p>
            <a:endParaRPr lang="en-GB" dirty="0"/>
          </a:p>
          <a:p>
            <a:r>
              <a:rPr lang="en-GB" dirty="0"/>
              <a:t>We all make decisions every day …</a:t>
            </a:r>
          </a:p>
          <a:p>
            <a:endParaRPr lang="en-GB" dirty="0"/>
          </a:p>
          <a:p>
            <a:r>
              <a:rPr lang="en-GB" dirty="0"/>
              <a:t>Some years ago, I decided to choose the path of XAI after the non-expert users didn’t really  trust my BLACK-Box model, excepting my whole hard working and good scores for ml </a:t>
            </a:r>
            <a:r>
              <a:rPr lang="en-GB" dirty="0" err="1"/>
              <a:t>evalkuation</a:t>
            </a:r>
            <a:r>
              <a:rPr lang="en-GB" dirty="0"/>
              <a:t>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1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field of XAI ATTEMPS to solve the problem of algorithmic opacity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9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terms and notions have been introduced recently to deﬁne Explainable AI, </a:t>
            </a:r>
          </a:p>
          <a:p>
            <a:r>
              <a:rPr lang="en-GB" dirty="0"/>
              <a:t>however, these terms seem to be used interchangeably, which is leading to confusion in this rapidly expanding ﬁeld.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6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solution to overcome this problem, after an analysis of the existent research literature, we examine how key terms are </a:t>
            </a:r>
            <a:r>
              <a:rPr lang="en-GB" dirty="0" err="1"/>
              <a:t>reffered</a:t>
            </a:r>
            <a:r>
              <a:rPr lang="en-GB" dirty="0"/>
              <a:t> and in what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8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organised these terms in a Venn diagram that describes how a transparent AI SYSTEM has several FACETS WHICH INCLUDE</a:t>
            </a:r>
          </a:p>
          <a:p>
            <a:r>
              <a:rPr lang="en-GB" dirty="0"/>
              <a:t>INTERPRETABILITY EXPLAINABILITY….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each of these terms, we present the dictionary definitions.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0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Also, we presented quotes from literature that helped us to connect ideas and build up coherent relationships within the text.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how the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works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en-GB" sz="1200" dirty="0">
                <a:solidFill>
                  <a:srgbClr val="1E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describing the model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values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endParaRPr lang="en-GB" sz="1200" dirty="0">
              <a:solidFill>
                <a:srgbClr val="E43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consider transparency at the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(simulatability), at the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components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e.g.parameters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 (decomposability), and at the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2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algorithm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(algorithmic transparency)”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1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B7585-B802-444B-8CF1-DF36BF90F7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D9AE-5881-4318-9553-1DD87BF44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5725D-3FC9-405B-92C0-2CFE1A73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C031-4538-4DAB-B90D-8911415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B476-1A2B-4A2A-B224-7787CE22090A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A925-7E0F-45A6-B300-F200E98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1FA5-CC3D-4707-AF58-F54F6105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6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E9A7-9F53-486B-A160-961318DF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3B2EE-B9A8-4E33-A005-EB4805FC6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D040-68D1-48D6-B68E-5FE82630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88C5-0EC4-4E26-ABCC-E1C3C2B2D84D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84774-B238-4871-827E-B82609DD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C419-D249-4A33-B3C4-B23DF26F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D705-8009-4BA9-B798-9B8146C1C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AC14A-4D80-4EA1-B2DE-E37DE0D82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D9739-3A07-4C5A-9B5C-A5E5CA33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A591-7EA4-450C-98B2-8C8BD155CF85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31D06-08BD-4663-976D-66DD7C3C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6BFA5-EE85-4446-BFAA-6B898FD8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1DAA-4C76-4FF5-B727-970E6327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AE9C-DB45-4AB4-9133-ED6E7F85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2E144-5735-449D-A960-DFF8DCF8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B764-846F-40EB-9114-D695B69101CC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987C2-9DD8-435A-8CBE-97E28C19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CD62-1835-427D-8C04-EB76B5D3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3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46FE-EC0E-4712-977A-9F367FF6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CC3D0-2CB5-4425-94A8-588D346F2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F78E2-BF35-4E45-8B27-FD2F712F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939-723D-41E9-ABE0-BFD8482B36E6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74E3-54B4-43F5-A84C-870F8240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1EA0D-C42E-40F6-A174-658C4292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A792-8FE3-421C-991C-C636F0D4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60B1F-2D25-43DF-ACB4-81BBC5761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A6F0-B6FB-4F65-93BB-042EC818C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74565-AD78-4286-B746-54B31B6D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EE6D-287A-4C81-9DAE-F47636488DD4}" type="datetime1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F2706-C622-4902-A869-101906AC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BE822-5433-4076-8B8E-C36747C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B9A9-EF29-4431-A5F4-F7C97E1C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94D00-2B3B-4049-A965-9F0EFE93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2177D-E85F-4D9D-BD39-D88E541C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3E50D-10F2-4355-8984-4A694FA18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0F03F-8413-4D04-81DD-1103F0EDC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C7984-90D2-4386-9775-1F4B2C08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4B1A-D649-4EDA-96D3-150E090CF482}" type="datetime1">
              <a:rPr lang="en-GB" smtClean="0"/>
              <a:t>23/07/2021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84EF-835D-452D-8B88-C4C0E31D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0FDA4-2C35-4EA2-999D-163478A1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6EF7-862A-44FA-A734-6B18B1A1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6609F-AE05-45AE-A685-3ABFBD8D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DD-76CB-4229-94E5-8D4BF38F3B63}" type="datetime1">
              <a:rPr lang="en-GB" smtClean="0"/>
              <a:t>23/07/2021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16FCF-BD07-4A51-A92F-8FDE21C0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54AA7-3CAB-4DE6-A09D-C758A5F5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75E11-62DC-4CC4-97A8-89F13310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91F-58F5-4E43-BA51-9857784A96F4}" type="datetime1">
              <a:rPr lang="en-GB" smtClean="0"/>
              <a:t>23/07/2021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0FEEE-96C7-4DD5-86AE-3E1153E1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51B5-CEA2-466D-8348-15CC46A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5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6D97-72E7-460E-AD3F-B743EF8F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F3D9-F797-4034-912C-0534EF96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66BC6-9262-419F-AF76-DB20D43F1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81604-6725-400F-89A8-4B1170A9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CE86-A214-412D-A7A9-EED1A86D801B}" type="datetime1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596E-5418-4FC1-8C4D-48665DD4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46F65-7210-4015-9C10-7AA9B761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487F-639B-4F20-BD2A-1FF94D31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3CE1A-935E-46B3-8AC1-3BA08BCD5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EA10C-EFA0-4E81-B742-143AB4FE7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4528F-A320-4FC8-9A9E-382D15C8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5F0D-2846-4877-8E3F-52EC7315F255}" type="datetime1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38535-10BA-4A90-B262-3C03C343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Miruna A. Clinciu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FC3BE-1534-48E3-A2A3-9C4E829D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7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3B5F-9E08-412A-A450-AD34DA08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58203-0F05-4FED-A294-6CDA4ADA7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D5FE-8D5B-4310-95CC-6A73EB9A1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AA5A-80B9-43D3-B6DC-2A66DFE004AD}" type="datetime1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40D2-A96C-49F3-B085-8840A259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2019 Miruna A. Clinciu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118D-AC6F-48F4-B3EB-4C555ED9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D87A-BD86-4876-AAC3-1887DFF6D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7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4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8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E9929022-405F-48E2-B687-B13BDA1F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27" y="2368888"/>
            <a:ext cx="10816145" cy="8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519" tIns="10150" rIns="19519" bIns="10150">
            <a:spAutoFit/>
          </a:bodyPr>
          <a:lstStyle>
            <a:lvl1pPr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93963" indent="-2079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51163" indent="-2079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08363" indent="-2079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65563" indent="-2079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A Survey of Explainable AI Terminology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86FEA4-5CC2-4301-B4CD-9CCC2FB94E6B}"/>
              </a:ext>
            </a:extLst>
          </p:cNvPr>
          <p:cNvSpPr/>
          <p:nvPr/>
        </p:nvSpPr>
        <p:spPr>
          <a:xfrm>
            <a:off x="687927" y="4078837"/>
            <a:ext cx="10816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>
                <a:solidFill>
                  <a:srgbClr val="E43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Miruna-Adriana Clinciu </a:t>
            </a:r>
            <a:r>
              <a:rPr lang="en-GB" alt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and</a:t>
            </a:r>
            <a:r>
              <a:rPr lang="en-GB" altLang="en-US" sz="2000" b="1" dirty="0">
                <a:solidFill>
                  <a:srgbClr val="E43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 </a:t>
            </a:r>
            <a:r>
              <a:rPr lang="en-GB" altLang="en-US" sz="2000" b="1" dirty="0">
                <a:solidFill>
                  <a:srgbClr val="0091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Helen F. Hastie</a:t>
            </a:r>
          </a:p>
          <a:p>
            <a:pPr algn="ctr"/>
            <a:r>
              <a:rPr lang="en-GB" alt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Edinburgh Centre for Robotics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</a:rPr>
              <a:t>Heriot-Watt University, Edinburgh, UK</a:t>
            </a:r>
            <a:endParaRPr lang="en-GB" altLang="en-US" sz="2000" b="1" dirty="0">
              <a:solidFill>
                <a:srgbClr val="E43A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Light" panose="020B0402040504020204" pitchFamily="34"/>
              <a:ea typeface="Noto Sans Light" panose="020B0402040504020204" pitchFamily="34"/>
              <a:cs typeface="Noto Sans Light" panose="020B0402040504020204" pitchFamily="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90E7E-6D79-4948-8005-94502701D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07" b="12121"/>
          <a:stretch/>
        </p:blipFill>
        <p:spPr>
          <a:xfrm>
            <a:off x="9802212" y="6086060"/>
            <a:ext cx="2363615" cy="771940"/>
          </a:xfrm>
          <a:prstGeom prst="rect">
            <a:avLst/>
          </a:prstGeom>
        </p:spPr>
      </p:pic>
      <p:pic>
        <p:nvPicPr>
          <p:cNvPr id="11" name="Picture 2" descr="Edinburgh Centre for Robotics">
            <a:extLst>
              <a:ext uri="{FF2B5EF4-FFF2-40B4-BE49-F238E27FC236}">
                <a16:creationId xmlns:a16="http://schemas.microsoft.com/office/drawing/2014/main" id="{1386DEC0-573D-46FA-8C7B-A55DFA39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" y="119694"/>
            <a:ext cx="1177769" cy="11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32E47-318D-4CC1-B93C-6722D375A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981123"/>
            <a:ext cx="2151600" cy="757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BC1E3-9827-4DFD-B752-B3E87C1787E1}"/>
              </a:ext>
            </a:extLst>
          </p:cNvPr>
          <p:cNvSpPr/>
          <p:nvPr/>
        </p:nvSpPr>
        <p:spPr>
          <a:xfrm>
            <a:off x="2724999" y="258673"/>
            <a:ext cx="6742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1E2021"/>
                </a:solidFill>
                <a:latin typeface="arial" panose="020B0604020202020204" pitchFamily="34" charset="0"/>
              </a:rPr>
              <a:t>1</a:t>
            </a:r>
            <a:r>
              <a:rPr lang="en-GB" sz="1600" b="1" baseline="30000" dirty="0">
                <a:solidFill>
                  <a:srgbClr val="1E2021"/>
                </a:solidFill>
                <a:latin typeface="arial" panose="020B0604020202020204" pitchFamily="34" charset="0"/>
              </a:rPr>
              <a:t>st</a:t>
            </a:r>
            <a:r>
              <a:rPr lang="en-GB" sz="1600" b="1" dirty="0">
                <a:solidFill>
                  <a:srgbClr val="1E2021"/>
                </a:solidFill>
                <a:latin typeface="arial" panose="020B0604020202020204" pitchFamily="34" charset="0"/>
              </a:rPr>
              <a:t> Workshop on  Interactive Natural Language Technology for </a:t>
            </a:r>
          </a:p>
          <a:p>
            <a:pPr algn="ctr"/>
            <a:r>
              <a:rPr lang="en-GB" sz="1600" b="1" dirty="0">
                <a:solidFill>
                  <a:srgbClr val="1E2021"/>
                </a:solidFill>
                <a:latin typeface="arial" panose="020B0604020202020204" pitchFamily="34" charset="0"/>
              </a:rPr>
              <a:t>Explainable Artificial Intelligence</a:t>
            </a:r>
          </a:p>
          <a:p>
            <a:pPr algn="ctr"/>
            <a:r>
              <a:rPr lang="en-GB" sz="1600" b="1" dirty="0">
                <a:solidFill>
                  <a:srgbClr val="1E2021"/>
                </a:solidFill>
                <a:latin typeface="arial" panose="020B0604020202020204" pitchFamily="34" charset="0"/>
              </a:rPr>
              <a:t>October 29, 2019 </a:t>
            </a:r>
            <a:endParaRPr lang="en-GB" sz="1600" dirty="0">
              <a:solidFill>
                <a:srgbClr val="1E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4C9C8B7-62BE-4F3D-ABD4-5F2E28DC6A49}"/>
              </a:ext>
            </a:extLst>
          </p:cNvPr>
          <p:cNvSpPr/>
          <p:nvPr/>
        </p:nvSpPr>
        <p:spPr>
          <a:xfrm>
            <a:off x="1831094" y="4559978"/>
            <a:ext cx="374025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Intelligibility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help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 the inner workings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inputs of context-aware applications that tend to be opaque to users due to their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 sensing and actions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(Lim and Dey, 2009).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590903-79C0-45D6-8034-7E57F37B1CE3}"/>
              </a:ext>
            </a:extLst>
          </p:cNvPr>
          <p:cNvSpPr/>
          <p:nvPr/>
        </p:nvSpPr>
        <p:spPr>
          <a:xfrm>
            <a:off x="5438671" y="4256124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91AE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INTELLIGIBILITY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A15A096-AD5E-4C33-A538-0A2687C86864}"/>
              </a:ext>
            </a:extLst>
          </p:cNvPr>
          <p:cNvSpPr/>
          <p:nvPr/>
        </p:nvSpPr>
        <p:spPr>
          <a:xfrm>
            <a:off x="276496" y="2015148"/>
            <a:ext cx="342472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Intelligibility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context-aware systems that seek to act upon what they infer about the context must be able to represent to their users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know, how they know it, and what they are doing about 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(Bellotti and Edwards, 2001).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9C804F-47A2-4A8A-B33F-FACA14C4F2B7}"/>
              </a:ext>
            </a:extLst>
          </p:cNvPr>
          <p:cNvSpPr/>
          <p:nvPr/>
        </p:nvSpPr>
        <p:spPr>
          <a:xfrm>
            <a:off x="3366331" y="1911430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4153E-6226-4A02-AFC8-69868865D1F9}"/>
              </a:ext>
            </a:extLst>
          </p:cNvPr>
          <p:cNvSpPr/>
          <p:nvPr/>
        </p:nvSpPr>
        <p:spPr>
          <a:xfrm>
            <a:off x="2917557" y="1593957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7F4AA-76B4-4C63-9A4A-7672FA1087C1}"/>
              </a:ext>
            </a:extLst>
          </p:cNvPr>
          <p:cNvCxnSpPr>
            <a:cxnSpLocks/>
          </p:cNvCxnSpPr>
          <p:nvPr/>
        </p:nvCxnSpPr>
        <p:spPr>
          <a:xfrm>
            <a:off x="3583877" y="2116081"/>
            <a:ext cx="2065414" cy="2342964"/>
          </a:xfrm>
          <a:prstGeom prst="line">
            <a:avLst/>
          </a:prstGeom>
          <a:ln w="28575">
            <a:solidFill>
              <a:srgbClr val="0091A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902FB-B6CE-4408-9A8C-321D2634EE2D}"/>
              </a:ext>
            </a:extLst>
          </p:cNvPr>
          <p:cNvSpPr/>
          <p:nvPr/>
        </p:nvSpPr>
        <p:spPr>
          <a:xfrm>
            <a:off x="4766223" y="419064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0A4B6-7B8C-4A31-A92B-F97544793033}"/>
              </a:ext>
            </a:extLst>
          </p:cNvPr>
          <p:cNvSpPr/>
          <p:nvPr/>
        </p:nvSpPr>
        <p:spPr>
          <a:xfrm>
            <a:off x="8135031" y="2172693"/>
            <a:ext cx="374025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remains remarkably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specify what makes a system intelligible; The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for designing intelligible AI  is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complex computational process to a human. Speciﬁcally, we say that a model is intelligible to the degree that a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user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can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 a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a feature” (Weld and Bansal, 2018).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F4693-5E3F-4E29-B49E-FE3FB1B5EE6C}"/>
              </a:ext>
            </a:extLst>
          </p:cNvPr>
          <p:cNvSpPr/>
          <p:nvPr/>
        </p:nvSpPr>
        <p:spPr>
          <a:xfrm>
            <a:off x="7834303" y="1899956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92555-1D6E-43B0-8CCD-09CAF86CE29D}"/>
              </a:ext>
            </a:extLst>
          </p:cNvPr>
          <p:cNvSpPr/>
          <p:nvPr/>
        </p:nvSpPr>
        <p:spPr>
          <a:xfrm>
            <a:off x="7429389" y="1593957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46CD1-7070-4884-A3FE-92EFCE37A895}"/>
              </a:ext>
            </a:extLst>
          </p:cNvPr>
          <p:cNvCxnSpPr>
            <a:cxnSpLocks/>
          </p:cNvCxnSpPr>
          <p:nvPr/>
        </p:nvCxnSpPr>
        <p:spPr>
          <a:xfrm flipV="1">
            <a:off x="5656217" y="2104607"/>
            <a:ext cx="2395632" cy="2354440"/>
          </a:xfrm>
          <a:prstGeom prst="line">
            <a:avLst/>
          </a:prstGeom>
          <a:ln w="28575">
            <a:solidFill>
              <a:srgbClr val="0091A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Edinburgh Centre for Robotics">
            <a:extLst>
              <a:ext uri="{FF2B5EF4-FFF2-40B4-BE49-F238E27FC236}">
                <a16:creationId xmlns:a16="http://schemas.microsoft.com/office/drawing/2014/main" id="{506D7992-A709-4639-B9BF-00374976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067DE-94D2-42A9-8AAC-1E86CA8A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10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735AE3-ED9F-4E99-803F-A2C7C3414C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6937D8F-08C1-49BE-9E04-ECB36C6D23AF}"/>
              </a:ext>
            </a:extLst>
          </p:cNvPr>
          <p:cNvSpPr/>
          <p:nvPr/>
        </p:nvSpPr>
        <p:spPr>
          <a:xfrm>
            <a:off x="-2" y="4158852"/>
            <a:ext cx="11887201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147331-8EC6-4849-AE2D-7571087EEB41}"/>
              </a:ext>
            </a:extLst>
          </p:cNvPr>
          <p:cNvSpPr/>
          <p:nvPr/>
        </p:nvSpPr>
        <p:spPr>
          <a:xfrm>
            <a:off x="-1" y="3003351"/>
            <a:ext cx="10868297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39BC66-40B2-4721-9AFE-10455B442416}"/>
              </a:ext>
            </a:extLst>
          </p:cNvPr>
          <p:cNvSpPr/>
          <p:nvPr/>
        </p:nvSpPr>
        <p:spPr>
          <a:xfrm>
            <a:off x="0" y="1854379"/>
            <a:ext cx="9543874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58C4CF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INTERPRETABILITY</a:t>
            </a:r>
          </a:p>
        </p:txBody>
      </p:sp>
      <p:pic>
        <p:nvPicPr>
          <p:cNvPr id="6" name="Picture 2" descr="Edinburgh Centre for Robotics">
            <a:extLst>
              <a:ext uri="{FF2B5EF4-FFF2-40B4-BE49-F238E27FC236}">
                <a16:creationId xmlns:a16="http://schemas.microsoft.com/office/drawing/2014/main" id="{ACD9FA1A-6328-4D29-84C6-E44A2975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F3C118F-6C3E-473A-AFB9-34E3F7E95E23}"/>
              </a:ext>
            </a:extLst>
          </p:cNvPr>
          <p:cNvSpPr/>
          <p:nvPr/>
        </p:nvSpPr>
        <p:spPr>
          <a:xfrm>
            <a:off x="313845" y="2050072"/>
            <a:ext cx="9796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decide what the 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meaning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something is” (Cambridge Dictionary)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ABF13-2FEF-4D19-A321-A107CF3F3653}"/>
              </a:ext>
            </a:extLst>
          </p:cNvPr>
          <p:cNvSpPr/>
          <p:nvPr/>
        </p:nvSpPr>
        <p:spPr>
          <a:xfrm>
            <a:off x="313845" y="1130130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Dictionary definitions: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E89B66-2E56-4113-BCD3-18E3674C0F5D}"/>
              </a:ext>
            </a:extLst>
          </p:cNvPr>
          <p:cNvSpPr/>
          <p:nvPr/>
        </p:nvSpPr>
        <p:spPr>
          <a:xfrm>
            <a:off x="689064" y="3276140"/>
            <a:ext cx="9177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explicit; to elucidate; to 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(Oxford English Dictionary)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4C37F9-6F68-470A-895C-A9C981E02864}"/>
              </a:ext>
            </a:extLst>
          </p:cNvPr>
          <p:cNvSpPr/>
          <p:nvPr/>
        </p:nvSpPr>
        <p:spPr>
          <a:xfrm>
            <a:off x="1271451" y="4432153"/>
            <a:ext cx="1061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something ” (The Longman Dictionary of Contemporary English)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7C6ED-E984-4B3B-8B2E-FE82DDF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11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1200D5-3375-4524-89EA-5FA6C4EB2D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4C9C8B7-62BE-4F3D-ABD4-5F2E28DC6A49}"/>
              </a:ext>
            </a:extLst>
          </p:cNvPr>
          <p:cNvSpPr/>
          <p:nvPr/>
        </p:nvSpPr>
        <p:spPr>
          <a:xfrm>
            <a:off x="4804150" y="4389467"/>
            <a:ext cx="54202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“An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explanation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be evaluated in two ways: according to its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and according to its </a:t>
            </a:r>
            <a:r>
              <a:rPr lang="en-GB" sz="1600" dirty="0">
                <a:solidFill>
                  <a:srgbClr val="58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Gilpin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2018).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590903-79C0-45D6-8034-7E57F37B1CE3}"/>
              </a:ext>
            </a:extLst>
          </p:cNvPr>
          <p:cNvSpPr/>
          <p:nvPr/>
        </p:nvSpPr>
        <p:spPr>
          <a:xfrm>
            <a:off x="4485415" y="4125479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58C4CF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INTERPRETABILITY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A15A096-AD5E-4C33-A538-0A2687C86864}"/>
              </a:ext>
            </a:extLst>
          </p:cNvPr>
          <p:cNvSpPr/>
          <p:nvPr/>
        </p:nvSpPr>
        <p:spPr>
          <a:xfrm>
            <a:off x="175899" y="1561787"/>
            <a:ext cx="288580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model-agnostic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the model is treated as a black-box 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Interpretable models may also be more desirable when interpretability </a:t>
            </a:r>
            <a:r>
              <a:rPr lang="en-GB" sz="1600" dirty="0">
                <a:solidFill>
                  <a:srgbClr val="009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much more important than accuracy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or when interpretable models trained on a small number of carefully engineered features are as accurate as black-box models” (Ribeiro et al. 2016)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9C804F-47A2-4A8A-B33F-FACA14C4F2B7}"/>
              </a:ext>
            </a:extLst>
          </p:cNvPr>
          <p:cNvSpPr/>
          <p:nvPr/>
        </p:nvSpPr>
        <p:spPr>
          <a:xfrm>
            <a:off x="2735384" y="1436865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4153E-6226-4A02-AFC8-69868865D1F9}"/>
              </a:ext>
            </a:extLst>
          </p:cNvPr>
          <p:cNvSpPr/>
          <p:nvPr/>
        </p:nvSpPr>
        <p:spPr>
          <a:xfrm>
            <a:off x="3155319" y="144342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7F4AA-76B4-4C63-9A4A-7672FA1087C1}"/>
              </a:ext>
            </a:extLst>
          </p:cNvPr>
          <p:cNvCxnSpPr>
            <a:cxnSpLocks/>
          </p:cNvCxnSpPr>
          <p:nvPr/>
        </p:nvCxnSpPr>
        <p:spPr>
          <a:xfrm>
            <a:off x="2952930" y="1641516"/>
            <a:ext cx="1750031" cy="2688614"/>
          </a:xfrm>
          <a:prstGeom prst="line">
            <a:avLst/>
          </a:prstGeom>
          <a:ln w="28575">
            <a:solidFill>
              <a:srgbClr val="58C4C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902FB-B6CE-4408-9A8C-321D2634EE2D}"/>
              </a:ext>
            </a:extLst>
          </p:cNvPr>
          <p:cNvSpPr/>
          <p:nvPr/>
        </p:nvSpPr>
        <p:spPr>
          <a:xfrm>
            <a:off x="3954577" y="4389467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0A4B6-7B8C-4A31-A92B-F97544793033}"/>
              </a:ext>
            </a:extLst>
          </p:cNvPr>
          <p:cNvSpPr/>
          <p:nvPr/>
        </p:nvSpPr>
        <p:spPr>
          <a:xfrm>
            <a:off x="8750801" y="1964011"/>
            <a:ext cx="296495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“We deﬁne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interpretable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machine learning as the use of machine-learning models for the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58C4C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extraction of relevant knowledge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about domain relationships contained in data...” (Murdoch et al., 2019).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F4693-5E3F-4E29-B49E-FE3FB1B5EE6C}"/>
              </a:ext>
            </a:extLst>
          </p:cNvPr>
          <p:cNvSpPr/>
          <p:nvPr/>
        </p:nvSpPr>
        <p:spPr>
          <a:xfrm>
            <a:off x="8490781" y="1634939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92555-1D6E-43B0-8CCD-09CAF86CE29D}"/>
              </a:ext>
            </a:extLst>
          </p:cNvPr>
          <p:cNvSpPr/>
          <p:nvPr/>
        </p:nvSpPr>
        <p:spPr>
          <a:xfrm>
            <a:off x="7891691" y="1628592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46CD1-7070-4884-A3FE-92EFCE37A895}"/>
              </a:ext>
            </a:extLst>
          </p:cNvPr>
          <p:cNvCxnSpPr>
            <a:cxnSpLocks/>
          </p:cNvCxnSpPr>
          <p:nvPr/>
        </p:nvCxnSpPr>
        <p:spPr>
          <a:xfrm flipV="1">
            <a:off x="4702961" y="1833245"/>
            <a:ext cx="4035739" cy="2504072"/>
          </a:xfrm>
          <a:prstGeom prst="line">
            <a:avLst/>
          </a:prstGeom>
          <a:ln w="28575">
            <a:solidFill>
              <a:srgbClr val="58C4C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Edinburgh Centre for Robotics">
            <a:extLst>
              <a:ext uri="{FF2B5EF4-FFF2-40B4-BE49-F238E27FC236}">
                <a16:creationId xmlns:a16="http://schemas.microsoft.com/office/drawing/2014/main" id="{506D7992-A709-4639-B9BF-00374976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8679-B9B7-4029-9AE3-A0B7721A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12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ED2E7A-9E0F-42A0-A77E-E73B1965F4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6937D8F-08C1-49BE-9E04-ECB36C6D23AF}"/>
              </a:ext>
            </a:extLst>
          </p:cNvPr>
          <p:cNvSpPr/>
          <p:nvPr/>
        </p:nvSpPr>
        <p:spPr>
          <a:xfrm>
            <a:off x="-2" y="4158851"/>
            <a:ext cx="11887201" cy="1015663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147331-8EC6-4849-AE2D-7571087EEB41}"/>
              </a:ext>
            </a:extLst>
          </p:cNvPr>
          <p:cNvSpPr/>
          <p:nvPr/>
        </p:nvSpPr>
        <p:spPr>
          <a:xfrm>
            <a:off x="-1" y="3003351"/>
            <a:ext cx="10868297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39BC66-40B2-4721-9AFE-10455B442416}"/>
              </a:ext>
            </a:extLst>
          </p:cNvPr>
          <p:cNvSpPr/>
          <p:nvPr/>
        </p:nvSpPr>
        <p:spPr>
          <a:xfrm>
            <a:off x="0" y="1854379"/>
            <a:ext cx="9543874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9B4C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EXPLAINABILITY</a:t>
            </a:r>
          </a:p>
        </p:txBody>
      </p:sp>
      <p:pic>
        <p:nvPicPr>
          <p:cNvPr id="6" name="Picture 2" descr="Edinburgh Centre for Robotics">
            <a:extLst>
              <a:ext uri="{FF2B5EF4-FFF2-40B4-BE49-F238E27FC236}">
                <a16:creationId xmlns:a16="http://schemas.microsoft.com/office/drawing/2014/main" id="{ACD9FA1A-6328-4D29-84C6-E44A2975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F3C118F-6C3E-473A-AFB9-34E3F7E95E23}"/>
              </a:ext>
            </a:extLst>
          </p:cNvPr>
          <p:cNvSpPr/>
          <p:nvPr/>
        </p:nvSpPr>
        <p:spPr>
          <a:xfrm>
            <a:off x="427056" y="2008632"/>
            <a:ext cx="9230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make something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or easy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by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giving information about it” (Cambridge Dictionary)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ABF13-2FEF-4D19-A321-A107CF3F3653}"/>
              </a:ext>
            </a:extLst>
          </p:cNvPr>
          <p:cNvSpPr/>
          <p:nvPr/>
        </p:nvSpPr>
        <p:spPr>
          <a:xfrm>
            <a:off x="313845" y="1130130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Dictionary definitions: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E89B66-2E56-4113-BCD3-18E3674C0F5D}"/>
              </a:ext>
            </a:extLst>
          </p:cNvPr>
          <p:cNvSpPr/>
          <p:nvPr/>
        </p:nvSpPr>
        <p:spPr>
          <a:xfrm>
            <a:off x="853804" y="3075057"/>
            <a:ext cx="8376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provide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explanation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something. to make plain or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intelligible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(Oxford English Dictionary)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4C37F9-6F68-470A-895C-A9C981E02864}"/>
              </a:ext>
            </a:extLst>
          </p:cNvPr>
          <p:cNvSpPr/>
          <p:nvPr/>
        </p:nvSpPr>
        <p:spPr>
          <a:xfrm>
            <a:off x="1154441" y="4152323"/>
            <a:ext cx="10436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tell someone about something in a way that is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understand.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reason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something or to </a:t>
            </a:r>
            <a:r>
              <a:rPr lang="en-GB" sz="2000" dirty="0">
                <a:solidFill>
                  <a:srgbClr val="CB9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reason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something”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Longman Dictionary of Contemporary English)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51008-F461-453A-B567-E95F0FAE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13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CC832-ADF6-482A-A72C-5755FE294F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9B4C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EXPLAINABILITY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664BA2E-1D40-4C5F-81D4-FD2A2C508F07}"/>
              </a:ext>
            </a:extLst>
          </p:cNvPr>
          <p:cNvSpPr/>
          <p:nvPr/>
        </p:nvSpPr>
        <p:spPr>
          <a:xfrm>
            <a:off x="2114356" y="1881351"/>
            <a:ext cx="643126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“Explanation is considered closely related to the concept of interpretability; Systems are interpretable if their operations can be understood by a human, either through introspection or through a produced explanation”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Cotton, 2017).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D71EA9-0273-4EB3-AB9A-78BB2B3E4DD4}"/>
              </a:ext>
            </a:extLst>
          </p:cNvPr>
          <p:cNvSpPr/>
          <p:nvPr/>
        </p:nvSpPr>
        <p:spPr>
          <a:xfrm>
            <a:off x="1748137" y="1660101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F24AB-7C23-477C-A5A3-8AD473DDBBD0}"/>
              </a:ext>
            </a:extLst>
          </p:cNvPr>
          <p:cNvSpPr/>
          <p:nvPr/>
        </p:nvSpPr>
        <p:spPr>
          <a:xfrm>
            <a:off x="1191168" y="1523615"/>
            <a:ext cx="70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2A785-587A-4DE2-A052-CBFA3DC02450}"/>
              </a:ext>
            </a:extLst>
          </p:cNvPr>
          <p:cNvSpPr/>
          <p:nvPr/>
        </p:nvSpPr>
        <p:spPr>
          <a:xfrm>
            <a:off x="1522365" y="4937518"/>
            <a:ext cx="29405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1600" dirty="0">
                <a:solidFill>
                  <a:srgbClr val="9B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interpretability with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(Miller, 2018).</a:t>
            </a: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9122CC-07F9-4AAE-8E35-4F6BAD0735F8}"/>
              </a:ext>
            </a:extLst>
          </p:cNvPr>
          <p:cNvSpPr/>
          <p:nvPr/>
        </p:nvSpPr>
        <p:spPr>
          <a:xfrm>
            <a:off x="1216497" y="4630259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867579-14B6-4279-8A33-CEE2829F40E4}"/>
              </a:ext>
            </a:extLst>
          </p:cNvPr>
          <p:cNvSpPr/>
          <p:nvPr/>
        </p:nvSpPr>
        <p:spPr>
          <a:xfrm>
            <a:off x="902403" y="49650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FFA1DA-E531-41DD-BA9B-2897A82D3DFD}"/>
              </a:ext>
            </a:extLst>
          </p:cNvPr>
          <p:cNvCxnSpPr>
            <a:cxnSpLocks/>
          </p:cNvCxnSpPr>
          <p:nvPr/>
        </p:nvCxnSpPr>
        <p:spPr>
          <a:xfrm flipV="1">
            <a:off x="1434043" y="1881352"/>
            <a:ext cx="531640" cy="2953558"/>
          </a:xfrm>
          <a:prstGeom prst="line">
            <a:avLst/>
          </a:prstGeom>
          <a:ln w="28575">
            <a:solidFill>
              <a:srgbClr val="9B4C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4C9C8B7-62BE-4F3D-ABD4-5F2E28DC6A49}"/>
              </a:ext>
            </a:extLst>
          </p:cNvPr>
          <p:cNvSpPr/>
          <p:nvPr/>
        </p:nvSpPr>
        <p:spPr>
          <a:xfrm>
            <a:off x="5249368" y="4710791"/>
            <a:ext cx="542026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paper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Poursabzi-Sangdeh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2018), </a:t>
            </a:r>
            <a:r>
              <a:rPr lang="en-GB" sz="1600" dirty="0">
                <a:solidFill>
                  <a:srgbClr val="9B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is deﬁned as something “that </a:t>
            </a:r>
            <a:r>
              <a:rPr lang="en-GB" sz="1600" dirty="0">
                <a:solidFill>
                  <a:srgbClr val="9B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manipulated or measured, and could be </a:t>
            </a:r>
            <a:r>
              <a:rPr lang="en-GB" sz="1600" dirty="0">
                <a:solidFill>
                  <a:srgbClr val="9B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deﬁned by people, not algorithms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590903-79C0-45D6-8034-7E57F37B1CE3}"/>
              </a:ext>
            </a:extLst>
          </p:cNvPr>
          <p:cNvSpPr/>
          <p:nvPr/>
        </p:nvSpPr>
        <p:spPr>
          <a:xfrm>
            <a:off x="4935274" y="4433630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902FB-B6CE-4408-9A8C-321D2634EE2D}"/>
              </a:ext>
            </a:extLst>
          </p:cNvPr>
          <p:cNvSpPr/>
          <p:nvPr/>
        </p:nvSpPr>
        <p:spPr>
          <a:xfrm>
            <a:off x="5329986" y="426894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ED6A81-A347-45F7-AF0C-D20B696051B1}"/>
              </a:ext>
            </a:extLst>
          </p:cNvPr>
          <p:cNvCxnSpPr>
            <a:cxnSpLocks/>
          </p:cNvCxnSpPr>
          <p:nvPr/>
        </p:nvCxnSpPr>
        <p:spPr>
          <a:xfrm flipV="1">
            <a:off x="1434043" y="4594414"/>
            <a:ext cx="3718777" cy="240500"/>
          </a:xfrm>
          <a:prstGeom prst="line">
            <a:avLst/>
          </a:prstGeom>
          <a:ln w="28575">
            <a:solidFill>
              <a:srgbClr val="9B4C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0A4B6-7B8C-4A31-A92B-F97544793033}"/>
              </a:ext>
            </a:extLst>
          </p:cNvPr>
          <p:cNvSpPr/>
          <p:nvPr/>
        </p:nvSpPr>
        <p:spPr>
          <a:xfrm>
            <a:off x="6559786" y="3265656"/>
            <a:ext cx="44696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“Transparent design: model is </a:t>
            </a:r>
            <a:r>
              <a:rPr lang="en-GB" sz="1600" dirty="0">
                <a:solidFill>
                  <a:srgbClr val="9B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inherently interpretable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(globally or locally)”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Lucic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2019).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F4693-5E3F-4E29-B49E-FE3FB1B5EE6C}"/>
              </a:ext>
            </a:extLst>
          </p:cNvPr>
          <p:cNvSpPr/>
          <p:nvPr/>
        </p:nvSpPr>
        <p:spPr>
          <a:xfrm>
            <a:off x="6226129" y="3106714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92555-1D6E-43B0-8CCD-09CAF86CE29D}"/>
              </a:ext>
            </a:extLst>
          </p:cNvPr>
          <p:cNvSpPr/>
          <p:nvPr/>
        </p:nvSpPr>
        <p:spPr>
          <a:xfrm>
            <a:off x="5590711" y="3090585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46CD1-7070-4884-A3FE-92EFCE37A895}"/>
              </a:ext>
            </a:extLst>
          </p:cNvPr>
          <p:cNvCxnSpPr>
            <a:cxnSpLocks/>
          </p:cNvCxnSpPr>
          <p:nvPr/>
        </p:nvCxnSpPr>
        <p:spPr>
          <a:xfrm flipV="1">
            <a:off x="5152820" y="3311368"/>
            <a:ext cx="1319328" cy="1283046"/>
          </a:xfrm>
          <a:prstGeom prst="line">
            <a:avLst/>
          </a:prstGeom>
          <a:ln w="28575">
            <a:solidFill>
              <a:srgbClr val="9B4C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Edinburgh Centre for Robotics">
            <a:extLst>
              <a:ext uri="{FF2B5EF4-FFF2-40B4-BE49-F238E27FC236}">
                <a16:creationId xmlns:a16="http://schemas.microsoft.com/office/drawing/2014/main" id="{506D7992-A709-4639-B9BF-00374976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82E10-A6B5-4606-970D-5FD29910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14</a:t>
            </a:fld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96E560-7259-4A86-9B4D-FD5CF8E035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0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FDA73C-291C-4540-8D85-653F08B4178E}"/>
              </a:ext>
            </a:extLst>
          </p:cNvPr>
          <p:cNvSpPr/>
          <p:nvPr/>
        </p:nvSpPr>
        <p:spPr>
          <a:xfrm>
            <a:off x="392222" y="149929"/>
            <a:ext cx="7199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How can we learn from </a:t>
            </a:r>
            <a:r>
              <a:rPr lang="en-GB" sz="5400" b="1" dirty="0" err="1">
                <a:solidFill>
                  <a:srgbClr val="0091AE"/>
                </a:solidFill>
                <a:latin typeface="Alien Encounters" panose="00000400000000000000" pitchFamily="2" charset="0"/>
                <a:ea typeface="Noto Sans Light" panose="020B0402040504020204" pitchFamily="34"/>
                <a:cs typeface="Noto Sans Light" panose="020B0402040504020204" pitchFamily="34"/>
              </a:rPr>
              <a:t>nlg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Alien Encounters" panose="00000400000000000000" pitchFamily="2" charset="0"/>
                <a:ea typeface="Noto Sans Light" panose="020B0402040504020204" pitchFamily="34"/>
                <a:cs typeface="Noto Sans Light" panose="020B0402040504020204" pitchFamily="34"/>
              </a:rPr>
              <a:t>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DAF12-1208-4B00-983A-E86CEB2EE75C}"/>
              </a:ext>
            </a:extLst>
          </p:cNvPr>
          <p:cNvSpPr/>
          <p:nvPr/>
        </p:nvSpPr>
        <p:spPr>
          <a:xfrm>
            <a:off x="855733" y="1616032"/>
            <a:ext cx="5452788" cy="707886"/>
          </a:xfrm>
          <a:prstGeom prst="rect">
            <a:avLst/>
          </a:prstGeom>
          <a:ln w="19050">
            <a:solidFill>
              <a:srgbClr val="9B4C83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Generation will be key to providing explanations, and rationalization.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49840F-B45E-4123-86D7-52F1BC6E7E6B}"/>
              </a:ext>
            </a:extLst>
          </p:cNvPr>
          <p:cNvSpPr/>
          <p:nvPr/>
        </p:nvSpPr>
        <p:spPr>
          <a:xfrm>
            <a:off x="1563148" y="4612280"/>
            <a:ext cx="8372213" cy="1015663"/>
          </a:xfrm>
          <a:prstGeom prst="rect">
            <a:avLst/>
          </a:prstGeom>
          <a:ln w="19050">
            <a:solidFill>
              <a:srgbClr val="58C4CF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framework for evaluation of explanations is necessary, providing subjective and objective measures for transparency, interpretability etc., but also combined with traditional NLG metrics.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9AB45-55DA-4764-9E18-4B40777DB6A6}"/>
              </a:ext>
            </a:extLst>
          </p:cNvPr>
          <p:cNvSpPr/>
          <p:nvPr/>
        </p:nvSpPr>
        <p:spPr>
          <a:xfrm>
            <a:off x="2582726" y="3114156"/>
            <a:ext cx="7199408" cy="707886"/>
          </a:xfrm>
          <a:prstGeom prst="rect">
            <a:avLst/>
          </a:prstGeom>
          <a:ln>
            <a:solidFill>
              <a:srgbClr val="E43A83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XAI can learn how to structure and generate explanations from NLG (both rule-based and data-driven approaches).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4A528-7FC1-4847-A553-CCB97839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15</a:t>
            </a:fld>
            <a:endParaRPr lang="en-GB"/>
          </a:p>
        </p:txBody>
      </p:sp>
      <p:pic>
        <p:nvPicPr>
          <p:cNvPr id="10" name="Picture 2" descr="Edinburgh Centre for Robotics">
            <a:extLst>
              <a:ext uri="{FF2B5EF4-FFF2-40B4-BE49-F238E27FC236}">
                <a16:creationId xmlns:a16="http://schemas.microsoft.com/office/drawing/2014/main" id="{E427E53F-2C47-4069-9443-D271AEA2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8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1BA42-12A5-4BB8-8377-892A478A9E74}"/>
              </a:ext>
            </a:extLst>
          </p:cNvPr>
          <p:cNvSpPr/>
          <p:nvPr/>
        </p:nvSpPr>
        <p:spPr>
          <a:xfrm>
            <a:off x="3036508" y="2659449"/>
            <a:ext cx="6118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1E2021"/>
                </a:solidFill>
                <a:latin typeface="Alien Encounters" panose="00000400000000000000" pitchFamily="2" charset="0"/>
                <a:ea typeface="Noto Sans Light" panose="020B0402040504020204" pitchFamily="34"/>
                <a:cs typeface="Noto Sans Light" panose="020B0402040504020204" pitchFamily="34"/>
              </a:rPr>
              <a:t>THANK YOU!!!</a:t>
            </a:r>
          </a:p>
        </p:txBody>
      </p:sp>
      <p:pic>
        <p:nvPicPr>
          <p:cNvPr id="9" name="Picture 2" descr="Edinburgh Centre for Robotics">
            <a:extLst>
              <a:ext uri="{FF2B5EF4-FFF2-40B4-BE49-F238E27FC236}">
                <a16:creationId xmlns:a16="http://schemas.microsoft.com/office/drawing/2014/main" id="{CCBA146B-6895-4BC4-AD13-DFC9C122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27953-B2CC-4839-BC9B-2C5356E8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2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F9B2-2515-4856-8C67-D5672D21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38C26-3AA9-479F-A46E-286A7B718EB6}"/>
              </a:ext>
            </a:extLst>
          </p:cNvPr>
          <p:cNvSpPr/>
          <p:nvPr/>
        </p:nvSpPr>
        <p:spPr>
          <a:xfrm>
            <a:off x="548931" y="880554"/>
            <a:ext cx="1139051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Michael van Lent, William Fisher, and Michael Mancuso. 2004. An explainable artificial intelligence system for small-unit tactical </a:t>
            </a:r>
            <a:r>
              <a:rPr lang="en-GB" sz="14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behavior</a:t>
            </a:r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. In Proceedings of the 16th conference on Innovative applications of </a:t>
            </a:r>
            <a:r>
              <a:rPr lang="en-GB" sz="14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artifical</a:t>
            </a:r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 intelligence (IAAI'04), Randall Hill (Ed.). AAAI Press 900-907.</a:t>
            </a:r>
          </a:p>
          <a:p>
            <a:endParaRPr lang="en-GB" sz="1400" dirty="0">
              <a:solidFill>
                <a:srgbClr val="1E2021"/>
              </a:solidFill>
              <a:latin typeface="Bahnschrift Condensed" panose="020B0502040204020203" pitchFamily="34" charset="0"/>
            </a:endParaRPr>
          </a:p>
          <a:p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Amina </a:t>
            </a:r>
            <a:r>
              <a:rPr lang="en-GB" sz="14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Adadi</a:t>
            </a:r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 and Mohammed </a:t>
            </a:r>
            <a:r>
              <a:rPr lang="en-GB" sz="14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Berrada</a:t>
            </a:r>
            <a:r>
              <a:rPr lang="en-GB" sz="14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. 2018. Peeking Inside the Black-Box: A Survey on Explainable Artificial Intelligence (XAI).IEEE Access, 6:52138–52160.</a:t>
            </a:r>
          </a:p>
          <a:p>
            <a:endParaRPr lang="en-GB" sz="1400" dirty="0">
              <a:solidFill>
                <a:srgbClr val="1E2021"/>
              </a:solidFill>
              <a:latin typeface="Bahnschrift Condensed" panose="020B0502040204020203" pitchFamily="34" charset="0"/>
            </a:endParaRPr>
          </a:p>
          <a:p>
            <a:r>
              <a:rPr lang="en-GB" sz="1400" dirty="0">
                <a:latin typeface="Bahnschrift Condensed" panose="020B0502040204020203" pitchFamily="34" charset="0"/>
              </a:rPr>
              <a:t>Nava </a:t>
            </a:r>
            <a:r>
              <a:rPr lang="en-GB" sz="1400" dirty="0" err="1">
                <a:latin typeface="Bahnschrift Condensed" panose="020B0502040204020203" pitchFamily="34" charset="0"/>
              </a:rPr>
              <a:t>Tintarev</a:t>
            </a:r>
            <a:r>
              <a:rPr lang="en-GB" sz="1400" dirty="0">
                <a:latin typeface="Bahnschrift Condensed" panose="020B0502040204020203" pitchFamily="34" charset="0"/>
              </a:rPr>
              <a:t> and Judith Masthoff. 2007. Effective explanations of recommendations:  User-</a:t>
            </a:r>
            <a:r>
              <a:rPr lang="en-GB" sz="1400" dirty="0" err="1">
                <a:latin typeface="Bahnschrift Condensed" panose="020B0502040204020203" pitchFamily="34" charset="0"/>
              </a:rPr>
              <a:t>centered</a:t>
            </a:r>
            <a:r>
              <a:rPr lang="en-GB" sz="1400" dirty="0">
                <a:latin typeface="Bahnschrift Condensed" panose="020B0502040204020203" pitchFamily="34" charset="0"/>
              </a:rPr>
              <a:t> design.  In Proceedings of the 2007 ACM Conference on Recommender Systems, </a:t>
            </a:r>
            <a:r>
              <a:rPr lang="en-GB" sz="1400" dirty="0" err="1">
                <a:latin typeface="Bahnschrift Condensed" panose="020B0502040204020203" pitchFamily="34" charset="0"/>
              </a:rPr>
              <a:t>RecSys</a:t>
            </a:r>
            <a:r>
              <a:rPr lang="en-GB" sz="1400" dirty="0">
                <a:latin typeface="Bahnschrift Condensed" panose="020B0502040204020203" pitchFamily="34" charset="0"/>
              </a:rPr>
              <a:t> ’07, pages 153–156, New York, NY, USA. ACM.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Henriette   Cramer,   Vanessa   Evers,   </a:t>
            </a:r>
            <a:r>
              <a:rPr lang="en-GB" sz="1400" dirty="0" err="1">
                <a:latin typeface="Bahnschrift Condensed" panose="020B0502040204020203" pitchFamily="34" charset="0"/>
              </a:rPr>
              <a:t>Satyan</a:t>
            </a:r>
            <a:r>
              <a:rPr lang="en-GB" sz="1400" dirty="0">
                <a:latin typeface="Bahnschrift Condensed" panose="020B0502040204020203" pitchFamily="34" charset="0"/>
              </a:rPr>
              <a:t>   </a:t>
            </a:r>
            <a:r>
              <a:rPr lang="en-GB" sz="1400" dirty="0" err="1">
                <a:latin typeface="Bahnschrift Condensed" panose="020B0502040204020203" pitchFamily="34" charset="0"/>
              </a:rPr>
              <a:t>Ramlal</a:t>
            </a:r>
            <a:r>
              <a:rPr lang="en-GB" sz="1400" dirty="0">
                <a:latin typeface="Bahnschrift Condensed" panose="020B0502040204020203" pitchFamily="34" charset="0"/>
              </a:rPr>
              <a:t>, Maarten  van  </a:t>
            </a:r>
            <a:r>
              <a:rPr lang="en-GB" sz="1400" dirty="0" err="1">
                <a:latin typeface="Bahnschrift Condensed" panose="020B0502040204020203" pitchFamily="34" charset="0"/>
              </a:rPr>
              <a:t>Someren</a:t>
            </a:r>
            <a:r>
              <a:rPr lang="en-GB" sz="1400" dirty="0">
                <a:latin typeface="Bahnschrift Condensed" panose="020B0502040204020203" pitchFamily="34" charset="0"/>
              </a:rPr>
              <a:t>,   Lloyd  Rutledge,   Natalia Stash,  Lora </a:t>
            </a:r>
            <a:r>
              <a:rPr lang="en-GB" sz="1400" dirty="0" err="1">
                <a:latin typeface="Bahnschrift Condensed" panose="020B0502040204020203" pitchFamily="34" charset="0"/>
              </a:rPr>
              <a:t>Aroyo</a:t>
            </a:r>
            <a:r>
              <a:rPr lang="en-GB" sz="1400" dirty="0">
                <a:latin typeface="Bahnschrift Condensed" panose="020B0502040204020203" pitchFamily="34" charset="0"/>
              </a:rPr>
              <a:t>,  and Bob </a:t>
            </a:r>
            <a:r>
              <a:rPr lang="en-GB" sz="1400" dirty="0" err="1">
                <a:latin typeface="Bahnschrift Condensed" panose="020B0502040204020203" pitchFamily="34" charset="0"/>
              </a:rPr>
              <a:t>Wielinga</a:t>
            </a:r>
            <a:r>
              <a:rPr lang="en-GB" sz="1400" dirty="0">
                <a:latin typeface="Bahnschrift Condensed" panose="020B0502040204020203" pitchFamily="34" charset="0"/>
              </a:rPr>
              <a:t>. 2008.   The effects of transparency on trust in and acceptance of a content-based art recommender. User </a:t>
            </a:r>
            <a:r>
              <a:rPr lang="en-GB" sz="1400" dirty="0" err="1">
                <a:latin typeface="Bahnschrift Condensed" panose="020B0502040204020203" pitchFamily="34" charset="0"/>
              </a:rPr>
              <a:t>Modeling</a:t>
            </a:r>
            <a:r>
              <a:rPr lang="en-GB" sz="1400" dirty="0">
                <a:latin typeface="Bahnschrift Condensed" panose="020B0502040204020203" pitchFamily="34" charset="0"/>
              </a:rPr>
              <a:t> and User-Adapted Interaction , 18(5):455.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Andrew  H.  Briggs,  Milton  C.  Weinstein,  Elisabeth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A. L. Fenwick, Jonathan </a:t>
            </a:r>
            <a:r>
              <a:rPr lang="en-GB" sz="1400" dirty="0" err="1">
                <a:latin typeface="Bahnschrift Condensed" panose="020B0502040204020203" pitchFamily="34" charset="0"/>
              </a:rPr>
              <a:t>Karnon</a:t>
            </a:r>
            <a:r>
              <a:rPr lang="en-GB" sz="1400" dirty="0">
                <a:latin typeface="Bahnschrift Condensed" panose="020B0502040204020203" pitchFamily="34" charset="0"/>
              </a:rPr>
              <a:t>, Mark J. </a:t>
            </a:r>
            <a:r>
              <a:rPr lang="en-GB" sz="1400" dirty="0" err="1">
                <a:latin typeface="Bahnschrift Condensed" panose="020B0502040204020203" pitchFamily="34" charset="0"/>
              </a:rPr>
              <a:t>Sculpher</a:t>
            </a:r>
            <a:r>
              <a:rPr lang="en-GB" sz="1400" dirty="0">
                <a:latin typeface="Bahnschrift Condensed" panose="020B0502040204020203" pitchFamily="34" charset="0"/>
              </a:rPr>
              <a:t>, and  A.  David  </a:t>
            </a:r>
            <a:r>
              <a:rPr lang="en-GB" sz="1400" dirty="0" err="1">
                <a:latin typeface="Bahnschrift Condensed" panose="020B0502040204020203" pitchFamily="34" charset="0"/>
              </a:rPr>
              <a:t>Paltiel</a:t>
            </a:r>
            <a:r>
              <a:rPr lang="en-GB" sz="1400" dirty="0">
                <a:latin typeface="Bahnschrift Condensed" panose="020B0502040204020203" pitchFamily="34" charset="0"/>
              </a:rPr>
              <a:t>.  2012.   Model  parameter  estimation  and  uncertainty:   A  report  of  the  </a:t>
            </a:r>
            <a:r>
              <a:rPr lang="en-GB" sz="1400" dirty="0" err="1">
                <a:latin typeface="Bahnschrift Condensed" panose="020B0502040204020203" pitchFamily="34" charset="0"/>
              </a:rPr>
              <a:t>isporsmdm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modeling</a:t>
            </a:r>
            <a:r>
              <a:rPr lang="en-GB" sz="1400" dirty="0">
                <a:latin typeface="Bahnschrift Condensed" panose="020B0502040204020203" pitchFamily="34" charset="0"/>
              </a:rPr>
              <a:t> good research practices task force-6. Value in Health, 15(6):835–842.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Richard   </a:t>
            </a:r>
            <a:r>
              <a:rPr lang="en-GB" sz="1400" dirty="0" err="1">
                <a:latin typeface="Bahnschrift Condensed" panose="020B0502040204020203" pitchFamily="34" charset="0"/>
              </a:rPr>
              <a:t>Tomsett</a:t>
            </a:r>
            <a:r>
              <a:rPr lang="en-GB" sz="1400" dirty="0">
                <a:latin typeface="Bahnschrift Condensed" panose="020B0502040204020203" pitchFamily="34" charset="0"/>
              </a:rPr>
              <a:t>,    Dave   </a:t>
            </a:r>
            <a:r>
              <a:rPr lang="en-GB" sz="1400" dirty="0" err="1">
                <a:latin typeface="Bahnschrift Condensed" panose="020B0502040204020203" pitchFamily="34" charset="0"/>
              </a:rPr>
              <a:t>Braines</a:t>
            </a:r>
            <a:r>
              <a:rPr lang="en-GB" sz="1400" dirty="0">
                <a:latin typeface="Bahnschrift Condensed" panose="020B0502040204020203" pitchFamily="34" charset="0"/>
              </a:rPr>
              <a:t>,    Dan   Harborne, Alun  D.  </a:t>
            </a:r>
            <a:r>
              <a:rPr lang="en-GB" sz="1400" dirty="0" err="1">
                <a:latin typeface="Bahnschrift Condensed" panose="020B0502040204020203" pitchFamily="34" charset="0"/>
              </a:rPr>
              <a:t>Preece</a:t>
            </a:r>
            <a:r>
              <a:rPr lang="en-GB" sz="1400" dirty="0">
                <a:latin typeface="Bahnschrift Condensed" panose="020B0502040204020203" pitchFamily="34" charset="0"/>
              </a:rPr>
              <a:t>,  and  </a:t>
            </a:r>
            <a:r>
              <a:rPr lang="en-GB" sz="1400" dirty="0" err="1">
                <a:latin typeface="Bahnschrift Condensed" panose="020B0502040204020203" pitchFamily="34" charset="0"/>
              </a:rPr>
              <a:t>Supriyo</a:t>
            </a:r>
            <a:r>
              <a:rPr lang="en-GB" sz="1400" dirty="0">
                <a:latin typeface="Bahnschrift Condensed" panose="020B0502040204020203" pitchFamily="34" charset="0"/>
              </a:rPr>
              <a:t>  Chakraborty.  2018. Interpretable  to  whom? A  role-based  model  for </a:t>
            </a:r>
            <a:r>
              <a:rPr lang="en-GB" sz="1400" dirty="0" err="1">
                <a:latin typeface="Bahnschrift Condensed" panose="020B0502040204020203" pitchFamily="34" charset="0"/>
              </a:rPr>
              <a:t>analyzing</a:t>
            </a:r>
            <a:r>
              <a:rPr lang="en-GB" sz="1400" dirty="0">
                <a:latin typeface="Bahnschrift Condensed" panose="020B0502040204020203" pitchFamily="34" charset="0"/>
              </a:rPr>
              <a:t>  interpretable  machine  learning  systems.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preprint arXiv:1806.07552, abs/1806.07552.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Zachary  Chase  Lipton.  2016.   The  mythos  of  model interpretability.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preprint arXiv:1606.03490.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Victoria Bellotti and Keith Edwards. 2001.   Intelligibility and accountability:  Human considerations in context-aware systems. Human-Computer Interaction, 16(2-4):193–212.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Brian  Y.  Lim  and  </a:t>
            </a:r>
            <a:r>
              <a:rPr lang="en-GB" sz="1400" dirty="0" err="1">
                <a:latin typeface="Bahnschrift Condensed" panose="020B0502040204020203" pitchFamily="34" charset="0"/>
              </a:rPr>
              <a:t>Anind</a:t>
            </a:r>
            <a:r>
              <a:rPr lang="en-GB" sz="1400" dirty="0">
                <a:latin typeface="Bahnschrift Condensed" panose="020B0502040204020203" pitchFamily="34" charset="0"/>
              </a:rPr>
              <a:t>  K.  Dey.  2009. Assessing demand for intelligibility in context-aware applications. In Proceedings of the 11th International Conference  on  Ubiquitous  Computing,  </a:t>
            </a:r>
            <a:r>
              <a:rPr lang="en-GB" sz="1400" dirty="0" err="1">
                <a:latin typeface="Bahnschrift Condensed" panose="020B0502040204020203" pitchFamily="34" charset="0"/>
              </a:rPr>
              <a:t>UbiComp</a:t>
            </a:r>
            <a:r>
              <a:rPr lang="en-GB" sz="1400" dirty="0">
                <a:latin typeface="Bahnschrift Condensed" panose="020B0502040204020203" pitchFamily="34" charset="0"/>
              </a:rPr>
              <a:t> ’09, pages 195–204, New York, NY, USA. ACM.</a:t>
            </a:r>
          </a:p>
          <a:p>
            <a:endParaRPr lang="en-GB" sz="1400" dirty="0">
              <a:latin typeface="Bahnschrift Condensed" panose="020B0502040204020203" pitchFamily="34" charset="0"/>
            </a:endParaRPr>
          </a:p>
          <a:p>
            <a:endParaRPr lang="en-GB" sz="1400" dirty="0">
              <a:solidFill>
                <a:srgbClr val="1E2021"/>
              </a:solidFill>
              <a:latin typeface="Bahnschrift Condensed" panose="020B0502040204020203" pitchFamily="34" charset="0"/>
            </a:endParaRPr>
          </a:p>
          <a:p>
            <a:br>
              <a:rPr lang="en-GB" sz="14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endParaRPr lang="en-GB" sz="1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D225B-4FD6-4C0B-B151-597BD0B93AAA}"/>
              </a:ext>
            </a:extLst>
          </p:cNvPr>
          <p:cNvCxnSpPr>
            <a:cxnSpLocks/>
          </p:cNvCxnSpPr>
          <p:nvPr/>
        </p:nvCxnSpPr>
        <p:spPr>
          <a:xfrm>
            <a:off x="0" y="806500"/>
            <a:ext cx="12192000" cy="0"/>
          </a:xfrm>
          <a:prstGeom prst="line">
            <a:avLst/>
          </a:prstGeom>
          <a:ln>
            <a:solidFill>
              <a:srgbClr val="1E2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B8F15B5-C672-44E0-B4FA-A197844A00FD}"/>
              </a:ext>
            </a:extLst>
          </p:cNvPr>
          <p:cNvSpPr/>
          <p:nvPr/>
        </p:nvSpPr>
        <p:spPr>
          <a:xfrm>
            <a:off x="461395" y="100667"/>
            <a:ext cx="5477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References</a:t>
            </a:r>
          </a:p>
        </p:txBody>
      </p:sp>
      <p:pic>
        <p:nvPicPr>
          <p:cNvPr id="8" name="Picture 2" descr="Edinburgh Centre for Robotics">
            <a:extLst>
              <a:ext uri="{FF2B5EF4-FFF2-40B4-BE49-F238E27FC236}">
                <a16:creationId xmlns:a16="http://schemas.microsoft.com/office/drawing/2014/main" id="{9D66590F-80B2-4C84-B047-8E6E145B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F9B2-2515-4856-8C67-D5672D21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38C26-3AA9-479F-A46E-286A7B718EB6}"/>
              </a:ext>
            </a:extLst>
          </p:cNvPr>
          <p:cNvSpPr/>
          <p:nvPr/>
        </p:nvSpPr>
        <p:spPr>
          <a:xfrm>
            <a:off x="548931" y="880554"/>
            <a:ext cx="11390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Daniel   S.   Weld   and   </a:t>
            </a:r>
            <a:r>
              <a:rPr lang="en-GB" sz="1400" dirty="0" err="1">
                <a:latin typeface="Bahnschrift Condensed" panose="020B0502040204020203" pitchFamily="34" charset="0"/>
              </a:rPr>
              <a:t>Gagan</a:t>
            </a:r>
            <a:r>
              <a:rPr lang="en-GB" sz="1400" dirty="0">
                <a:latin typeface="Bahnschrift Condensed" panose="020B0502040204020203" pitchFamily="34" charset="0"/>
              </a:rPr>
              <a:t>   Bansal.   2018. Intelligible   artificial   intelligence.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  preprint arXiv:1803.04263.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Marco   Tulio   Ribeiro,   Sameer   Singh,    and   Carlos    </a:t>
            </a:r>
            <a:r>
              <a:rPr lang="en-GB" sz="1400" dirty="0" err="1">
                <a:latin typeface="Bahnschrift Condensed" panose="020B0502040204020203" pitchFamily="34" charset="0"/>
              </a:rPr>
              <a:t>Guestrin</a:t>
            </a:r>
            <a:r>
              <a:rPr lang="en-GB" sz="1400" dirty="0">
                <a:latin typeface="Bahnschrift Condensed" panose="020B0502040204020203" pitchFamily="34" charset="0"/>
              </a:rPr>
              <a:t>.    2016. Model-agnostic  interpretability  of  machine  learning.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 preprint arXiv:1606.05386.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L. H. </a:t>
            </a:r>
            <a:r>
              <a:rPr lang="en-GB" sz="1400" dirty="0" err="1">
                <a:latin typeface="Bahnschrift Condensed" panose="020B0502040204020203" pitchFamily="34" charset="0"/>
              </a:rPr>
              <a:t>Gilpin</a:t>
            </a:r>
            <a:r>
              <a:rPr lang="en-GB" sz="1400" dirty="0">
                <a:latin typeface="Bahnschrift Condensed" panose="020B0502040204020203" pitchFamily="34" charset="0"/>
              </a:rPr>
              <a:t>, D. </a:t>
            </a:r>
            <a:r>
              <a:rPr lang="en-GB" sz="1400" dirty="0" err="1">
                <a:latin typeface="Bahnschrift Condensed" panose="020B0502040204020203" pitchFamily="34" charset="0"/>
              </a:rPr>
              <a:t>Bau</a:t>
            </a:r>
            <a:r>
              <a:rPr lang="en-GB" sz="1400" dirty="0">
                <a:latin typeface="Bahnschrift Condensed" panose="020B0502040204020203" pitchFamily="34" charset="0"/>
              </a:rPr>
              <a:t>, B. Z. Yuan, A. </a:t>
            </a:r>
            <a:r>
              <a:rPr lang="en-GB" sz="1400" dirty="0" err="1">
                <a:latin typeface="Bahnschrift Condensed" panose="020B0502040204020203" pitchFamily="34" charset="0"/>
              </a:rPr>
              <a:t>Bajwa</a:t>
            </a:r>
            <a:r>
              <a:rPr lang="en-GB" sz="1400" dirty="0">
                <a:latin typeface="Bahnschrift Condensed" panose="020B0502040204020203" pitchFamily="34" charset="0"/>
              </a:rPr>
              <a:t>, M. </a:t>
            </a:r>
            <a:r>
              <a:rPr lang="en-GB" sz="1400" dirty="0" err="1">
                <a:latin typeface="Bahnschrift Condensed" panose="020B0502040204020203" pitchFamily="34" charset="0"/>
              </a:rPr>
              <a:t>Specter</a:t>
            </a:r>
            <a:r>
              <a:rPr lang="en-GB" sz="1400" dirty="0">
                <a:latin typeface="Bahnschrift Condensed" panose="020B0502040204020203" pitchFamily="34" charset="0"/>
              </a:rPr>
              <a:t>, and L. </a:t>
            </a:r>
            <a:r>
              <a:rPr lang="en-GB" sz="1400" dirty="0" err="1">
                <a:latin typeface="Bahnschrift Condensed" panose="020B0502040204020203" pitchFamily="34" charset="0"/>
              </a:rPr>
              <a:t>Kagal</a:t>
            </a:r>
            <a:r>
              <a:rPr lang="en-GB" sz="1400" dirty="0">
                <a:latin typeface="Bahnschrift Condensed" panose="020B0502040204020203" pitchFamily="34" charset="0"/>
              </a:rPr>
              <a:t>. 2018.   Explaining explanations:  An overview of interpretability of machine learning.  In Proceedings of the 5th International Conference on Data Science and Advanced Analytics (DSAA) 2018 IEEE, pages 80–89. IEEE.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W  James  Murdoch,  Chandan  Singh,  Karl  </a:t>
            </a:r>
            <a:r>
              <a:rPr lang="en-GB" sz="1400" dirty="0" err="1">
                <a:latin typeface="Bahnschrift Condensed" panose="020B0502040204020203" pitchFamily="34" charset="0"/>
              </a:rPr>
              <a:t>Kumbier</a:t>
            </a:r>
            <a:r>
              <a:rPr lang="en-GB" sz="1400" dirty="0">
                <a:latin typeface="Bahnschrift Condensed" panose="020B0502040204020203" pitchFamily="34" charset="0"/>
              </a:rPr>
              <a:t>, Reza Abbasi-</a:t>
            </a:r>
            <a:r>
              <a:rPr lang="en-GB" sz="1400" dirty="0" err="1">
                <a:latin typeface="Bahnschrift Condensed" panose="020B0502040204020203" pitchFamily="34" charset="0"/>
              </a:rPr>
              <a:t>Asl</a:t>
            </a:r>
            <a:r>
              <a:rPr lang="en-GB" sz="1400" dirty="0">
                <a:latin typeface="Bahnschrift Condensed" panose="020B0502040204020203" pitchFamily="34" charset="0"/>
              </a:rPr>
              <a:t>, and Bin Yu. 2019.   Interpretable machine learning:  definitions,  methods,  and applications.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preprint arXiv:1901.04592.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Or  </a:t>
            </a:r>
            <a:r>
              <a:rPr lang="en-GB" sz="1400" dirty="0" err="1">
                <a:latin typeface="Bahnschrift Condensed" panose="020B0502040204020203" pitchFamily="34" charset="0"/>
              </a:rPr>
              <a:t>Biran</a:t>
            </a:r>
            <a:r>
              <a:rPr lang="en-GB" sz="1400" dirty="0">
                <a:latin typeface="Bahnschrift Condensed" panose="020B0502040204020203" pitchFamily="34" charset="0"/>
              </a:rPr>
              <a:t>  and  Courtenay  Cotton.  2017.    Explanation and  Justification  in  Machine  Learning:  A  Survey. In Proceedings of the 1st Workshop on Explainable Artificial Intelligence, IJCAI 2017.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Tim  Miller.  2018. Explanation  in  Artificial  Intelligence:   Insights  from  the  Social  Sciences.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preprint arXiv:1706.07269.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 err="1">
                <a:latin typeface="Bahnschrift Condensed" panose="020B0502040204020203" pitchFamily="34" charset="0"/>
              </a:rPr>
              <a:t>Forough</a:t>
            </a:r>
            <a:r>
              <a:rPr lang="en-GB" sz="1400" dirty="0">
                <a:latin typeface="Bahnschrift Condensed" panose="020B0502040204020203" pitchFamily="34" charset="0"/>
              </a:rPr>
              <a:t>   </a:t>
            </a:r>
            <a:r>
              <a:rPr lang="en-GB" sz="1400" dirty="0" err="1">
                <a:latin typeface="Bahnschrift Condensed" panose="020B0502040204020203" pitchFamily="34" charset="0"/>
              </a:rPr>
              <a:t>Poursabzi-Sangdeh</a:t>
            </a:r>
            <a:r>
              <a:rPr lang="en-GB" sz="1400" dirty="0">
                <a:latin typeface="Bahnschrift Condensed" panose="020B0502040204020203" pitchFamily="34" charset="0"/>
              </a:rPr>
              <a:t>,   Daniel   G.   Goldstein, Jake M. </a:t>
            </a:r>
            <a:r>
              <a:rPr lang="en-GB" sz="1400" dirty="0" err="1">
                <a:latin typeface="Bahnschrift Condensed" panose="020B0502040204020203" pitchFamily="34" charset="0"/>
              </a:rPr>
              <a:t>Hofman</a:t>
            </a:r>
            <a:r>
              <a:rPr lang="en-GB" sz="1400" dirty="0">
                <a:latin typeface="Bahnschrift Condensed" panose="020B0502040204020203" pitchFamily="34" charset="0"/>
              </a:rPr>
              <a:t>,  Jennifer Wortman Vaughan,  and Hanna   M.   Wallach.   2018. Manipulating   and measuring  model  interpretability.</a:t>
            </a:r>
          </a:p>
          <a:p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 preprint arXiv:1802.07810.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Ana </a:t>
            </a:r>
            <a:r>
              <a:rPr lang="en-GB" sz="1400" dirty="0" err="1">
                <a:latin typeface="Bahnschrift Condensed" panose="020B0502040204020203" pitchFamily="34" charset="0"/>
              </a:rPr>
              <a:t>Lucic</a:t>
            </a:r>
            <a:r>
              <a:rPr lang="en-GB" sz="1400" dirty="0">
                <a:latin typeface="Bahnschrift Condensed" panose="020B0502040204020203" pitchFamily="34" charset="0"/>
              </a:rPr>
              <a:t>, Hinda </a:t>
            </a:r>
            <a:r>
              <a:rPr lang="en-GB" sz="1400" dirty="0" err="1">
                <a:latin typeface="Bahnschrift Condensed" panose="020B0502040204020203" pitchFamily="34" charset="0"/>
              </a:rPr>
              <a:t>Haned</a:t>
            </a:r>
            <a:r>
              <a:rPr lang="en-GB" sz="1400" dirty="0">
                <a:latin typeface="Bahnschrift Condensed" panose="020B0502040204020203" pitchFamily="34" charset="0"/>
              </a:rPr>
              <a:t>, and Maarten de </a:t>
            </a:r>
            <a:r>
              <a:rPr lang="en-GB" sz="1400" dirty="0" err="1">
                <a:latin typeface="Bahnschrift Condensed" panose="020B0502040204020203" pitchFamily="34" charset="0"/>
              </a:rPr>
              <a:t>Rijke</a:t>
            </a:r>
            <a:r>
              <a:rPr lang="en-GB" sz="1400" dirty="0">
                <a:latin typeface="Bahnschrift Condensed" panose="020B0502040204020203" pitchFamily="34" charset="0"/>
              </a:rPr>
              <a:t>. 2019. Contrastive  explanations  for  large  errors  in  retail forecasting predictions through monte </a:t>
            </a:r>
            <a:r>
              <a:rPr lang="en-GB" sz="1400" dirty="0" err="1">
                <a:latin typeface="Bahnschrift Condensed" panose="020B0502040204020203" pitchFamily="34" charset="0"/>
              </a:rPr>
              <a:t>carlo</a:t>
            </a:r>
            <a:r>
              <a:rPr lang="en-GB" sz="1400" dirty="0">
                <a:latin typeface="Bahnschrift Condensed" panose="020B0502040204020203" pitchFamily="34" charset="0"/>
              </a:rPr>
              <a:t> simulations. </a:t>
            </a:r>
            <a:r>
              <a:rPr lang="en-GB" sz="1400" dirty="0" err="1">
                <a:latin typeface="Bahnschrift Condensed" panose="020B0502040204020203" pitchFamily="34" charset="0"/>
              </a:rPr>
              <a:t>arXiv</a:t>
            </a:r>
            <a:r>
              <a:rPr lang="en-GB" sz="1400" dirty="0">
                <a:latin typeface="Bahnschrift Condensed" panose="020B0502040204020203" pitchFamily="34" charset="0"/>
              </a:rPr>
              <a:t> preprint arXiv:1908.00085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r>
              <a:rPr lang="en-GB" sz="1400" dirty="0">
                <a:latin typeface="Bahnschrift Condensed" panose="020B0502040204020203" pitchFamily="34" charset="0"/>
              </a:rPr>
              <a:t> </a:t>
            </a:r>
          </a:p>
          <a:p>
            <a:endParaRPr lang="en-GB" sz="1400" dirty="0">
              <a:solidFill>
                <a:srgbClr val="1E2021"/>
              </a:solidFill>
              <a:latin typeface="Bahnschrift Condensed" panose="020B0502040204020203" pitchFamily="34" charset="0"/>
            </a:endParaRPr>
          </a:p>
          <a:p>
            <a:br>
              <a:rPr lang="en-GB" sz="14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endParaRPr lang="en-GB" sz="1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D225B-4FD6-4C0B-B151-597BD0B93AAA}"/>
              </a:ext>
            </a:extLst>
          </p:cNvPr>
          <p:cNvCxnSpPr>
            <a:cxnSpLocks/>
          </p:cNvCxnSpPr>
          <p:nvPr/>
        </p:nvCxnSpPr>
        <p:spPr>
          <a:xfrm>
            <a:off x="0" y="806500"/>
            <a:ext cx="12192000" cy="0"/>
          </a:xfrm>
          <a:prstGeom prst="line">
            <a:avLst/>
          </a:prstGeom>
          <a:ln>
            <a:solidFill>
              <a:srgbClr val="1E2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7EAC70-24BB-46B7-9372-C0DE40FF216E}"/>
              </a:ext>
            </a:extLst>
          </p:cNvPr>
          <p:cNvSpPr/>
          <p:nvPr/>
        </p:nvSpPr>
        <p:spPr>
          <a:xfrm>
            <a:off x="461395" y="100667"/>
            <a:ext cx="5477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References</a:t>
            </a:r>
          </a:p>
        </p:txBody>
      </p:sp>
      <p:pic>
        <p:nvPicPr>
          <p:cNvPr id="8" name="Picture 2" descr="Edinburgh Centre for Robotics">
            <a:extLst>
              <a:ext uri="{FF2B5EF4-FFF2-40B4-BE49-F238E27FC236}">
                <a16:creationId xmlns:a16="http://schemas.microsoft.com/office/drawing/2014/main" id="{C0527610-2572-4B53-8CC1-287BD56C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>
            <a:extLst>
              <a:ext uri="{FF2B5EF4-FFF2-40B4-BE49-F238E27FC236}">
                <a16:creationId xmlns:a16="http://schemas.microsoft.com/office/drawing/2014/main" id="{66094A9A-D450-4B8E-A0D3-D9BB0DF004EB}"/>
              </a:ext>
            </a:extLst>
          </p:cNvPr>
          <p:cNvSpPr/>
          <p:nvPr/>
        </p:nvSpPr>
        <p:spPr>
          <a:xfrm>
            <a:off x="3888317" y="1694046"/>
            <a:ext cx="4138863" cy="4081112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E43A8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49B8C-9F7C-41B1-B197-451DB9F55093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E43A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FEAR </a:t>
            </a:r>
            <a:r>
              <a:rPr lang="en-GB" sz="5400" b="1" dirty="0">
                <a:solidFill>
                  <a:srgbClr val="1E2021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OF THE UNKNOWN …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228632-5A83-46B4-9EC8-5F4EF531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53" y="2772075"/>
            <a:ext cx="2968947" cy="296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dinburgh Centre for Robotics">
            <a:extLst>
              <a:ext uri="{FF2B5EF4-FFF2-40B4-BE49-F238E27FC236}">
                <a16:creationId xmlns:a16="http://schemas.microsoft.com/office/drawing/2014/main" id="{7428FF91-353E-446F-9CA3-BD0DA2BA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6F649-81B7-4CB2-A360-86D68B6D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D71E0-07B9-4F09-9A55-6D4A7BDB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85" y="996003"/>
            <a:ext cx="4571115" cy="35735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49B8C-9F7C-41B1-B197-451DB9F55093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1E2021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E</a:t>
            </a:r>
            <a:r>
              <a:rPr lang="en-GB" sz="5400" b="1" dirty="0">
                <a:solidFill>
                  <a:srgbClr val="E43A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X</a:t>
            </a:r>
            <a:r>
              <a:rPr lang="en-GB" sz="5400" b="1" dirty="0">
                <a:solidFill>
                  <a:srgbClr val="1E2021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PLAINABLE </a:t>
            </a:r>
            <a:r>
              <a:rPr lang="en-GB" sz="5400" b="1" dirty="0">
                <a:solidFill>
                  <a:srgbClr val="E43A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AI</a:t>
            </a:r>
            <a:r>
              <a:rPr lang="en-GB" sz="5400" b="1" dirty="0">
                <a:solidFill>
                  <a:srgbClr val="1E2021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B4C458-86BF-481D-9BF4-F401D36628E4}"/>
              </a:ext>
            </a:extLst>
          </p:cNvPr>
          <p:cNvSpPr/>
          <p:nvPr/>
        </p:nvSpPr>
        <p:spPr>
          <a:xfrm>
            <a:off x="548932" y="3429000"/>
            <a:ext cx="6913858" cy="1015663"/>
          </a:xfrm>
          <a:prstGeom prst="rect">
            <a:avLst/>
          </a:prstGeom>
          <a:ln w="28575">
            <a:solidFill>
              <a:srgbClr val="0091AE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"XAI is a research field that aims to make AI systems results more understandable to humans" [</a:t>
            </a:r>
            <a:r>
              <a:rPr lang="en-GB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Adadi</a:t>
            </a: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en-GB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Berrada</a:t>
            </a: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2018].</a:t>
            </a:r>
            <a:endParaRPr lang="en-GB" sz="2000" b="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312A6-9B8C-4500-92FB-FCE369916E49}"/>
              </a:ext>
            </a:extLst>
          </p:cNvPr>
          <p:cNvSpPr/>
          <p:nvPr/>
        </p:nvSpPr>
        <p:spPr>
          <a:xfrm>
            <a:off x="1222406" y="1713297"/>
            <a:ext cx="6423719" cy="1323439"/>
          </a:xfrm>
          <a:prstGeom prst="rect">
            <a:avLst/>
          </a:prstGeom>
          <a:ln w="28575">
            <a:solidFill>
              <a:srgbClr val="E43A83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“Explainable AI can present the user with an easily understood chain of reasoning from the user’s order, through the AI’s knowledge and inference, to the resulting </a:t>
            </a:r>
            <a:r>
              <a:rPr lang="en-GB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behavior</a:t>
            </a: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" [van Lent et al., 2004].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6A666-F222-4C9F-9104-ECA4C9C9116E}"/>
              </a:ext>
            </a:extLst>
          </p:cNvPr>
          <p:cNvSpPr/>
          <p:nvPr/>
        </p:nvSpPr>
        <p:spPr>
          <a:xfrm>
            <a:off x="5887449" y="324433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Times" panose="02020603050405020304" pitchFamily="18" charset="0"/>
              </a:rPr>
              <a:t>© 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C9871-647E-451E-BC9A-39716378362F}"/>
              </a:ext>
            </a:extLst>
          </p:cNvPr>
          <p:cNvSpPr/>
          <p:nvPr/>
        </p:nvSpPr>
        <p:spPr>
          <a:xfrm>
            <a:off x="548932" y="5854124"/>
            <a:ext cx="10341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Michael van Lent, William Fisher, and Michael Mancuso. 2004. An explainable artificial intelligence system for small-unit tactical </a:t>
            </a:r>
            <a:r>
              <a:rPr lang="en-GB" sz="16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behavior</a:t>
            </a:r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. In Proceedings of the 16th conference on Innovative applications of </a:t>
            </a:r>
            <a:r>
              <a:rPr lang="en-GB" sz="16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artifical</a:t>
            </a:r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 intelligence (IAAI'04), Randall Hill (Ed.). AAAI Press 900-907.</a:t>
            </a:r>
          </a:p>
          <a:p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Amina </a:t>
            </a:r>
            <a:r>
              <a:rPr lang="en-GB" sz="16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Adadi</a:t>
            </a:r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 and Mohammed </a:t>
            </a:r>
            <a:r>
              <a:rPr lang="en-GB" sz="1600" dirty="0" err="1">
                <a:solidFill>
                  <a:srgbClr val="1E2021"/>
                </a:solidFill>
                <a:latin typeface="Bahnschrift Condensed" panose="020B0502040204020203" pitchFamily="34" charset="0"/>
              </a:rPr>
              <a:t>Berrada</a:t>
            </a:r>
            <a:r>
              <a:rPr lang="en-GB" sz="1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. 2018. Peeking Inside the Black-Box: A Survey on Explainable Artificial Intelligence (XAI).IEEE Access, 6:52138–52160.</a:t>
            </a:r>
          </a:p>
          <a:p>
            <a:br>
              <a:rPr lang="en-GB" sz="12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endParaRPr lang="en-GB" sz="1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1" name="Picture 2" descr="Edinburgh Centre for Robotics">
            <a:extLst>
              <a:ext uri="{FF2B5EF4-FFF2-40B4-BE49-F238E27FC236}">
                <a16:creationId xmlns:a16="http://schemas.microsoft.com/office/drawing/2014/main" id="{945182E9-5042-4133-9074-B59B5637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55818-FFC4-41DE-8C22-50721F46D42F}"/>
              </a:ext>
            </a:extLst>
          </p:cNvPr>
          <p:cNvCxnSpPr>
            <a:cxnSpLocks/>
          </p:cNvCxnSpPr>
          <p:nvPr/>
        </p:nvCxnSpPr>
        <p:spPr>
          <a:xfrm>
            <a:off x="0" y="5826369"/>
            <a:ext cx="12192000" cy="0"/>
          </a:xfrm>
          <a:prstGeom prst="line">
            <a:avLst/>
          </a:prstGeom>
          <a:ln>
            <a:solidFill>
              <a:srgbClr val="1E2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E715-B8E9-4096-8400-88EBA3A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0DD0968-5516-419C-8E8C-EFC82F92E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812800"/>
            <a:ext cx="8483600" cy="5232400"/>
          </a:xfrm>
          <a:prstGeom prst="rect">
            <a:avLst/>
          </a:prstGeom>
        </p:spPr>
      </p:pic>
      <p:pic>
        <p:nvPicPr>
          <p:cNvPr id="31" name="Picture 2" descr="Edinburgh Centre for Robotics">
            <a:extLst>
              <a:ext uri="{FF2B5EF4-FFF2-40B4-BE49-F238E27FC236}">
                <a16:creationId xmlns:a16="http://schemas.microsoft.com/office/drawing/2014/main" id="{4BB9D751-32A8-4982-A144-7B2AEE36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B30C1-0313-443B-AB16-7D05D439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wspaper&#10;&#10;Description automatically generated">
            <a:extLst>
              <a:ext uri="{FF2B5EF4-FFF2-40B4-BE49-F238E27FC236}">
                <a16:creationId xmlns:a16="http://schemas.microsoft.com/office/drawing/2014/main" id="{CCBBB5C5-F55D-4814-B682-905788250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812800"/>
            <a:ext cx="8483600" cy="5232400"/>
          </a:xfrm>
          <a:prstGeom prst="rect">
            <a:avLst/>
          </a:prstGeom>
        </p:spPr>
      </p:pic>
      <p:pic>
        <p:nvPicPr>
          <p:cNvPr id="10" name="Picture 2" descr="Edinburgh Centre for Robotics">
            <a:extLst>
              <a:ext uri="{FF2B5EF4-FFF2-40B4-BE49-F238E27FC236}">
                <a16:creationId xmlns:a16="http://schemas.microsoft.com/office/drawing/2014/main" id="{C5FE01EE-19F8-44E2-947E-2CAD2925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59CDC-9C91-4674-B875-DA1A158F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311E35D-AC84-40E7-9B17-27E6A2B2D7D8}"/>
              </a:ext>
            </a:extLst>
          </p:cNvPr>
          <p:cNvSpPr/>
          <p:nvPr/>
        </p:nvSpPr>
        <p:spPr>
          <a:xfrm>
            <a:off x="3200400" y="1148862"/>
            <a:ext cx="5990492" cy="4572000"/>
          </a:xfrm>
          <a:prstGeom prst="ellipse">
            <a:avLst/>
          </a:prstGeom>
          <a:solidFill>
            <a:srgbClr val="E43A83">
              <a:alpha val="0"/>
            </a:srgbClr>
          </a:solidFill>
          <a:ln w="57150">
            <a:solidFill>
              <a:srgbClr val="E4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E202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7F9281-3382-468F-953B-18B7C8CD1E84}"/>
              </a:ext>
            </a:extLst>
          </p:cNvPr>
          <p:cNvSpPr txBox="1"/>
          <p:nvPr/>
        </p:nvSpPr>
        <p:spPr>
          <a:xfrm>
            <a:off x="3671281" y="1524717"/>
            <a:ext cx="43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Transparency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01CA1D-C49F-465C-B614-7F870BD94F92}"/>
              </a:ext>
            </a:extLst>
          </p:cNvPr>
          <p:cNvSpPr/>
          <p:nvPr/>
        </p:nvSpPr>
        <p:spPr>
          <a:xfrm>
            <a:off x="3671281" y="2332892"/>
            <a:ext cx="5165677" cy="2827855"/>
          </a:xfrm>
          <a:prstGeom prst="ellipse">
            <a:avLst/>
          </a:prstGeom>
          <a:solidFill>
            <a:srgbClr val="C2DBDB">
              <a:alpha val="0"/>
            </a:srgbClr>
          </a:solidFill>
          <a:ln w="38100">
            <a:solidFill>
              <a:srgbClr val="009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74E4B8-2370-4CCB-9C5D-62165DC1C407}"/>
              </a:ext>
            </a:extLst>
          </p:cNvPr>
          <p:cNvSpPr/>
          <p:nvPr/>
        </p:nvSpPr>
        <p:spPr>
          <a:xfrm>
            <a:off x="4038600" y="3734089"/>
            <a:ext cx="2810424" cy="994398"/>
          </a:xfrm>
          <a:prstGeom prst="ellipse">
            <a:avLst/>
          </a:prstGeom>
          <a:solidFill>
            <a:srgbClr val="7AC6D5">
              <a:alpha val="28000"/>
            </a:srgbClr>
          </a:solidFill>
          <a:ln w="28575">
            <a:solidFill>
              <a:srgbClr val="7AC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525094-9320-4D73-A065-815DBE45CDA9}"/>
              </a:ext>
            </a:extLst>
          </p:cNvPr>
          <p:cNvSpPr/>
          <p:nvPr/>
        </p:nvSpPr>
        <p:spPr>
          <a:xfrm>
            <a:off x="5997007" y="3230926"/>
            <a:ext cx="2644157" cy="1144670"/>
          </a:xfrm>
          <a:prstGeom prst="ellipse">
            <a:avLst/>
          </a:prstGeom>
          <a:solidFill>
            <a:srgbClr val="CBA2BE">
              <a:alpha val="33000"/>
            </a:srgbClr>
          </a:solidFill>
          <a:ln w="28575">
            <a:solidFill>
              <a:srgbClr val="CBA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5A5462-2C5A-40A5-8CFE-B9AB8C9F0755}"/>
              </a:ext>
            </a:extLst>
          </p:cNvPr>
          <p:cNvSpPr txBox="1"/>
          <p:nvPr/>
        </p:nvSpPr>
        <p:spPr>
          <a:xfrm>
            <a:off x="3810323" y="2595438"/>
            <a:ext cx="437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Intelligibility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099BE-D4E0-4E14-B2BC-50B0E539C223}"/>
              </a:ext>
            </a:extLst>
          </p:cNvPr>
          <p:cNvSpPr txBox="1"/>
          <p:nvPr/>
        </p:nvSpPr>
        <p:spPr>
          <a:xfrm>
            <a:off x="3257128" y="4055488"/>
            <a:ext cx="43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Interpretability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65A93-B4B9-4D2A-B322-8CCE02B56634}"/>
              </a:ext>
            </a:extLst>
          </p:cNvPr>
          <p:cNvSpPr txBox="1"/>
          <p:nvPr/>
        </p:nvSpPr>
        <p:spPr>
          <a:xfrm>
            <a:off x="5632791" y="3544982"/>
            <a:ext cx="43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000" b="1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Explainability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2FB62-2D6A-4C2C-8EA6-53DBFC9D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0892" y="6341212"/>
            <a:ext cx="2743200" cy="365125"/>
          </a:xfrm>
        </p:spPr>
        <p:txBody>
          <a:bodyPr/>
          <a:lstStyle/>
          <a:p>
            <a:fld id="{5418D87A-BD86-4876-AAC3-1887DFF6D9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6937D8F-08C1-49BE-9E04-ECB36C6D23AF}"/>
              </a:ext>
            </a:extLst>
          </p:cNvPr>
          <p:cNvSpPr/>
          <p:nvPr/>
        </p:nvSpPr>
        <p:spPr>
          <a:xfrm>
            <a:off x="-2" y="4158852"/>
            <a:ext cx="11887201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147331-8EC6-4849-AE2D-7571087EEB41}"/>
              </a:ext>
            </a:extLst>
          </p:cNvPr>
          <p:cNvSpPr/>
          <p:nvPr/>
        </p:nvSpPr>
        <p:spPr>
          <a:xfrm>
            <a:off x="-1" y="3003351"/>
            <a:ext cx="10868297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39BC66-40B2-4721-9AFE-10455B442416}"/>
              </a:ext>
            </a:extLst>
          </p:cNvPr>
          <p:cNvSpPr/>
          <p:nvPr/>
        </p:nvSpPr>
        <p:spPr>
          <a:xfrm>
            <a:off x="0" y="1854379"/>
            <a:ext cx="7148944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E43A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TRANSPARENCY</a:t>
            </a:r>
            <a:endParaRPr lang="en-GB" sz="5400" b="1" dirty="0">
              <a:solidFill>
                <a:srgbClr val="1E2021"/>
              </a:solidFill>
              <a:latin typeface="Bahnschrift Condensed" panose="020B0502040204020203" pitchFamily="34" charset="0"/>
              <a:ea typeface="Noto Sans Light" panose="020B0402040504020204" pitchFamily="34"/>
              <a:cs typeface="Noto Sans Light" panose="020B0402040504020204" pitchFamily="34"/>
            </a:endParaRPr>
          </a:p>
        </p:txBody>
      </p:sp>
      <p:pic>
        <p:nvPicPr>
          <p:cNvPr id="6" name="Picture 2" descr="Edinburgh Centre for Robotics">
            <a:extLst>
              <a:ext uri="{FF2B5EF4-FFF2-40B4-BE49-F238E27FC236}">
                <a16:creationId xmlns:a16="http://schemas.microsoft.com/office/drawing/2014/main" id="{ACD9FA1A-6328-4D29-84C6-E44A2975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F3C118F-6C3E-473A-AFB9-34E3F7E95E23}"/>
              </a:ext>
            </a:extLst>
          </p:cNvPr>
          <p:cNvSpPr/>
          <p:nvPr/>
        </p:nvSpPr>
        <p:spPr>
          <a:xfrm>
            <a:off x="298136" y="2115989"/>
            <a:ext cx="6850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clear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 and easy to 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understand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” (Cambridge Dictionary)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ABF13-2FEF-4D19-A321-A107CF3F3653}"/>
              </a:ext>
            </a:extLst>
          </p:cNvPr>
          <p:cNvSpPr/>
          <p:nvPr/>
        </p:nvSpPr>
        <p:spPr>
          <a:xfrm>
            <a:off x="313845" y="1130130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Dictionary definitions: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E89B66-2E56-4113-BCD3-18E3674C0F5D}"/>
              </a:ext>
            </a:extLst>
          </p:cNvPr>
          <p:cNvSpPr/>
          <p:nvPr/>
        </p:nvSpPr>
        <p:spPr>
          <a:xfrm>
            <a:off x="1690577" y="3115515"/>
            <a:ext cx="9177719" cy="70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“easily seen through, recognized, 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understood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detected;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manifest, evident, obvious, 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clear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” (Oxford English Dictionary)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4C37F9-6F68-470A-895C-A9C981E02864}"/>
              </a:ext>
            </a:extLst>
          </p:cNvPr>
          <p:cNvSpPr/>
          <p:nvPr/>
        </p:nvSpPr>
        <p:spPr>
          <a:xfrm>
            <a:off x="3891516" y="4158852"/>
            <a:ext cx="7995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“language or information that is transparent is 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clear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 and easy to </a:t>
            </a:r>
            <a:r>
              <a:rPr lang="en-GB" sz="2000" dirty="0">
                <a:solidFill>
                  <a:srgbClr val="E43A83"/>
                </a:solidFill>
                <a:latin typeface="Arial" panose="020B0604020202020204" pitchFamily="34" charset="0"/>
              </a:rPr>
              <a:t>understand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” (The Longman Dictionary of Contemporary English)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0CC57-F25A-4926-8CE1-8FB77479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E51A0-63E5-44D9-B3CA-57A8AEC365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E43A83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TRANSPARENCY</a:t>
            </a:r>
            <a:endParaRPr lang="en-GB" sz="5400" b="1" dirty="0">
              <a:solidFill>
                <a:srgbClr val="1E2021"/>
              </a:solidFill>
              <a:latin typeface="Bahnschrift Condensed" panose="020B0502040204020203" pitchFamily="34" charset="0"/>
              <a:ea typeface="Noto Sans Light" panose="020B0402040504020204" pitchFamily="34"/>
              <a:cs typeface="Noto Sans Light" panose="020B0402040504020204" pitchFamily="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A15A096-AD5E-4C33-A538-0A2687C86864}"/>
              </a:ext>
            </a:extLst>
          </p:cNvPr>
          <p:cNvSpPr/>
          <p:nvPr/>
        </p:nvSpPr>
        <p:spPr>
          <a:xfrm>
            <a:off x="227057" y="1394107"/>
            <a:ext cx="2636842" cy="2620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Tintarev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Masthoff (2007) state that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how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works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and it is considered one of the possible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facilities that could influence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recommendations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recommender systems.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9C804F-47A2-4A8A-B33F-FACA14C4F2B7}"/>
              </a:ext>
            </a:extLst>
          </p:cNvPr>
          <p:cNvSpPr/>
          <p:nvPr/>
        </p:nvSpPr>
        <p:spPr>
          <a:xfrm>
            <a:off x="2604032" y="1259649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4153E-6226-4A02-AFC8-69868865D1F9}"/>
              </a:ext>
            </a:extLst>
          </p:cNvPr>
          <p:cNvSpPr/>
          <p:nvPr/>
        </p:nvSpPr>
        <p:spPr>
          <a:xfrm>
            <a:off x="2889534" y="98323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4BA2E-1D40-4C5F-81D4-FD2A2C508F07}"/>
              </a:ext>
            </a:extLst>
          </p:cNvPr>
          <p:cNvSpPr/>
          <p:nvPr/>
        </p:nvSpPr>
        <p:spPr>
          <a:xfrm>
            <a:off x="4735287" y="1165874"/>
            <a:ext cx="45219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research paper by Cramer et al. (2008),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aims to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entails offering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insight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to how a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works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for example, by offering explanations for system choices and behaviour.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D71EA9-0273-4EB3-AB9A-78BB2B3E4DD4}"/>
              </a:ext>
            </a:extLst>
          </p:cNvPr>
          <p:cNvSpPr/>
          <p:nvPr/>
        </p:nvSpPr>
        <p:spPr>
          <a:xfrm>
            <a:off x="4483032" y="828774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F24AB-7C23-477C-A5A3-8AD473DDBBD0}"/>
              </a:ext>
            </a:extLst>
          </p:cNvPr>
          <p:cNvSpPr/>
          <p:nvPr/>
        </p:nvSpPr>
        <p:spPr>
          <a:xfrm>
            <a:off x="4906462" y="823503"/>
            <a:ext cx="70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7F4AA-76B4-4C63-9A4A-7672FA1087C1}"/>
              </a:ext>
            </a:extLst>
          </p:cNvPr>
          <p:cNvCxnSpPr>
            <a:cxnSpLocks/>
          </p:cNvCxnSpPr>
          <p:nvPr/>
        </p:nvCxnSpPr>
        <p:spPr>
          <a:xfrm flipV="1">
            <a:off x="2821578" y="1006521"/>
            <a:ext cx="1904540" cy="457779"/>
          </a:xfrm>
          <a:prstGeom prst="line">
            <a:avLst/>
          </a:prstGeom>
          <a:ln w="28575">
            <a:solidFill>
              <a:srgbClr val="E43A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2A785-587A-4DE2-A052-CBFA3DC02450}"/>
              </a:ext>
            </a:extLst>
          </p:cNvPr>
          <p:cNvSpPr/>
          <p:nvPr/>
        </p:nvSpPr>
        <p:spPr>
          <a:xfrm>
            <a:off x="585833" y="4591335"/>
            <a:ext cx="251623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en-GB" sz="1600" dirty="0">
                <a:solidFill>
                  <a:srgbClr val="1E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describing the model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values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enable interested parties to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understand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model” (Briggs et al., 2012)</a:t>
            </a: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9122CC-07F9-4AAE-8E35-4F6BAD0735F8}"/>
              </a:ext>
            </a:extLst>
          </p:cNvPr>
          <p:cNvSpPr/>
          <p:nvPr/>
        </p:nvSpPr>
        <p:spPr>
          <a:xfrm>
            <a:off x="2819716" y="4463879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867579-14B6-4279-8A33-CEE2829F40E4}"/>
              </a:ext>
            </a:extLst>
          </p:cNvPr>
          <p:cNvSpPr/>
          <p:nvPr/>
        </p:nvSpPr>
        <p:spPr>
          <a:xfrm>
            <a:off x="2441411" y="418971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FFA1DA-E531-41DD-BA9B-2897A82D3DFD}"/>
              </a:ext>
            </a:extLst>
          </p:cNvPr>
          <p:cNvCxnSpPr>
            <a:cxnSpLocks/>
          </p:cNvCxnSpPr>
          <p:nvPr/>
        </p:nvCxnSpPr>
        <p:spPr>
          <a:xfrm flipV="1">
            <a:off x="3052452" y="1006522"/>
            <a:ext cx="1640336" cy="3688895"/>
          </a:xfrm>
          <a:prstGeom prst="line">
            <a:avLst/>
          </a:prstGeom>
          <a:ln w="28575">
            <a:solidFill>
              <a:srgbClr val="E43A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4C9C8B7-62BE-4F3D-ABD4-5F2E28DC6A49}"/>
              </a:ext>
            </a:extLst>
          </p:cNvPr>
          <p:cNvSpPr/>
          <p:nvPr/>
        </p:nvSpPr>
        <p:spPr>
          <a:xfrm>
            <a:off x="4456408" y="4733193"/>
            <a:ext cx="576249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“Informally,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transparency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 the 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of opacity or </a:t>
            </a:r>
            <a:r>
              <a:rPr lang="en-GB" sz="1600" dirty="0" err="1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blackbox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It connotes some sense of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by which the model works. We consider transparency at the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(simulatability), at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components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e.g.parameters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(decomposability), and at the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algorithm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(algorithmic transparency)” (Lipton,2016).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590903-79C0-45D6-8034-7E57F37B1CE3}"/>
              </a:ext>
            </a:extLst>
          </p:cNvPr>
          <p:cNvSpPr/>
          <p:nvPr/>
        </p:nvSpPr>
        <p:spPr>
          <a:xfrm>
            <a:off x="4174056" y="4491208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902FB-B6CE-4408-9A8C-321D2634EE2D}"/>
              </a:ext>
            </a:extLst>
          </p:cNvPr>
          <p:cNvSpPr/>
          <p:nvPr/>
        </p:nvSpPr>
        <p:spPr>
          <a:xfrm>
            <a:off x="3750766" y="4938287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ED6A81-A347-45F7-AF0C-D20B696051B1}"/>
              </a:ext>
            </a:extLst>
          </p:cNvPr>
          <p:cNvCxnSpPr>
            <a:cxnSpLocks/>
          </p:cNvCxnSpPr>
          <p:nvPr/>
        </p:nvCxnSpPr>
        <p:spPr>
          <a:xfrm>
            <a:off x="3037262" y="4691889"/>
            <a:ext cx="1419146" cy="0"/>
          </a:xfrm>
          <a:prstGeom prst="line">
            <a:avLst/>
          </a:prstGeom>
          <a:ln w="28575">
            <a:solidFill>
              <a:srgbClr val="E43A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0A4B6-7B8C-4A31-A92B-F97544793033}"/>
              </a:ext>
            </a:extLst>
          </p:cNvPr>
          <p:cNvSpPr/>
          <p:nvPr/>
        </p:nvSpPr>
        <p:spPr>
          <a:xfrm>
            <a:off x="7648929" y="2804724"/>
            <a:ext cx="42033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Tomsett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 (2018) defined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as a “level to which a system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information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about its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workings or structure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” and both “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are important for improving </a:t>
            </a:r>
            <a:r>
              <a:rPr lang="en-GB" sz="1600" dirty="0">
                <a:solidFill>
                  <a:srgbClr val="E43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creator-interpretability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F4693-5E3F-4E29-B49E-FE3FB1B5EE6C}"/>
              </a:ext>
            </a:extLst>
          </p:cNvPr>
          <p:cNvSpPr/>
          <p:nvPr/>
        </p:nvSpPr>
        <p:spPr>
          <a:xfrm>
            <a:off x="7337657" y="2581824"/>
            <a:ext cx="435092" cy="40930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92555-1D6E-43B0-8CCD-09CAF86CE29D}"/>
              </a:ext>
            </a:extLst>
          </p:cNvPr>
          <p:cNvSpPr/>
          <p:nvPr/>
        </p:nvSpPr>
        <p:spPr>
          <a:xfrm>
            <a:off x="6662311" y="257752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46CD1-7070-4884-A3FE-92EFCE37A895}"/>
              </a:ext>
            </a:extLst>
          </p:cNvPr>
          <p:cNvCxnSpPr>
            <a:cxnSpLocks/>
          </p:cNvCxnSpPr>
          <p:nvPr/>
        </p:nvCxnSpPr>
        <p:spPr>
          <a:xfrm flipV="1">
            <a:off x="4456408" y="2804724"/>
            <a:ext cx="3098795" cy="1887166"/>
          </a:xfrm>
          <a:prstGeom prst="line">
            <a:avLst/>
          </a:prstGeom>
          <a:ln w="28575">
            <a:solidFill>
              <a:srgbClr val="E43A8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Edinburgh Centre for Robotics">
            <a:extLst>
              <a:ext uri="{FF2B5EF4-FFF2-40B4-BE49-F238E27FC236}">
                <a16:creationId xmlns:a16="http://schemas.microsoft.com/office/drawing/2014/main" id="{506D7992-A709-4639-B9BF-00374976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D49EE-1D0B-494B-AC57-3E138DAA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8</a:t>
            </a:fld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E69065F-2AE6-4DA7-9860-6D37A15C10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6937D8F-08C1-49BE-9E04-ECB36C6D23AF}"/>
              </a:ext>
            </a:extLst>
          </p:cNvPr>
          <p:cNvSpPr/>
          <p:nvPr/>
        </p:nvSpPr>
        <p:spPr>
          <a:xfrm>
            <a:off x="-2" y="4158852"/>
            <a:ext cx="11887201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147331-8EC6-4849-AE2D-7571087EEB41}"/>
              </a:ext>
            </a:extLst>
          </p:cNvPr>
          <p:cNvSpPr/>
          <p:nvPr/>
        </p:nvSpPr>
        <p:spPr>
          <a:xfrm>
            <a:off x="-1" y="3003351"/>
            <a:ext cx="10868297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39BC66-40B2-4721-9AFE-10455B442416}"/>
              </a:ext>
            </a:extLst>
          </p:cNvPr>
          <p:cNvSpPr/>
          <p:nvPr/>
        </p:nvSpPr>
        <p:spPr>
          <a:xfrm>
            <a:off x="0" y="1854379"/>
            <a:ext cx="7148944" cy="923330"/>
          </a:xfrm>
          <a:prstGeom prst="rect">
            <a:avLst/>
          </a:prstGeom>
          <a:solidFill>
            <a:srgbClr val="1E2021"/>
          </a:solidFill>
          <a:ln>
            <a:solidFill>
              <a:srgbClr val="1E2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11CCB-E794-4508-A68F-D39D31FD4B6B}"/>
              </a:ext>
            </a:extLst>
          </p:cNvPr>
          <p:cNvSpPr/>
          <p:nvPr/>
        </p:nvSpPr>
        <p:spPr>
          <a:xfrm>
            <a:off x="313845" y="12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91AE"/>
                </a:solidFill>
                <a:latin typeface="Bahnschrift Condensed" panose="020B0502040204020203" pitchFamily="34" charset="0"/>
                <a:ea typeface="Noto Sans Light" panose="020B0402040504020204" pitchFamily="34"/>
                <a:cs typeface="Noto Sans Light" panose="020B0402040504020204" pitchFamily="34"/>
              </a:rPr>
              <a:t>INTELLIGIBILITY</a:t>
            </a:r>
          </a:p>
        </p:txBody>
      </p:sp>
      <p:pic>
        <p:nvPicPr>
          <p:cNvPr id="6" name="Picture 2" descr="Edinburgh Centre for Robotics">
            <a:extLst>
              <a:ext uri="{FF2B5EF4-FFF2-40B4-BE49-F238E27FC236}">
                <a16:creationId xmlns:a16="http://schemas.microsoft.com/office/drawing/2014/main" id="{ACD9FA1A-6328-4D29-84C6-E44A2975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93" y="6099593"/>
            <a:ext cx="758407" cy="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14:cNvPr>
              <p14:cNvContentPartPr/>
              <p14:nvPr/>
            </p14:nvContentPartPr>
            <p14:xfrm>
              <a:off x="8545616" y="43585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65040FA-31FA-4F2D-8A8F-A3BE47CD22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616" y="426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F3C118F-6C3E-473A-AFB9-34E3F7E95E23}"/>
              </a:ext>
            </a:extLst>
          </p:cNvPr>
          <p:cNvSpPr/>
          <p:nvPr/>
        </p:nvSpPr>
        <p:spPr>
          <a:xfrm>
            <a:off x="298136" y="2115989"/>
            <a:ext cx="6850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</a:rPr>
              <a:t>clear enough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to be </a:t>
            </a:r>
            <a:r>
              <a:rPr lang="en-GB" sz="2000" dirty="0">
                <a:solidFill>
                  <a:srgbClr val="58C4CF"/>
                </a:solidFill>
                <a:latin typeface="Arial" panose="020B0604020202020204" pitchFamily="34" charset="0"/>
              </a:rPr>
              <a:t>understood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” (Cambridge Dictionary)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ABF13-2FEF-4D19-A321-A107CF3F3653}"/>
              </a:ext>
            </a:extLst>
          </p:cNvPr>
          <p:cNvSpPr/>
          <p:nvPr/>
        </p:nvSpPr>
        <p:spPr>
          <a:xfrm>
            <a:off x="313845" y="1130130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1E2021"/>
                </a:solidFill>
                <a:latin typeface="Bahnschrift Condensed" panose="020B0502040204020203" pitchFamily="34" charset="0"/>
              </a:rPr>
              <a:t>Dictionary definitions: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E89B66-2E56-4113-BCD3-18E3674C0F5D}"/>
              </a:ext>
            </a:extLst>
          </p:cNvPr>
          <p:cNvSpPr/>
          <p:nvPr/>
        </p:nvSpPr>
        <p:spPr>
          <a:xfrm>
            <a:off x="1690577" y="3253269"/>
            <a:ext cx="9177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GB" sz="2000" dirty="0">
                <a:solidFill>
                  <a:srgbClr val="0091AE"/>
                </a:solidFill>
                <a:latin typeface="Arial" panose="020B0604020202020204" pitchFamily="34" charset="0"/>
              </a:rPr>
              <a:t>capable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 of being </a:t>
            </a:r>
            <a:r>
              <a:rPr lang="en-GB" sz="2000" dirty="0">
                <a:solidFill>
                  <a:srgbClr val="0091AE"/>
                </a:solidFill>
                <a:latin typeface="Arial" panose="020B0604020202020204" pitchFamily="34" charset="0"/>
              </a:rPr>
              <a:t>understood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; comprehensible” (Oxford English Dictionary)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4C37F9-6F68-470A-895C-A9C981E02864}"/>
              </a:ext>
            </a:extLst>
          </p:cNvPr>
          <p:cNvSpPr/>
          <p:nvPr/>
        </p:nvSpPr>
        <p:spPr>
          <a:xfrm>
            <a:off x="3431969" y="4303435"/>
            <a:ext cx="8455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GB" sz="2000" dirty="0">
                <a:solidFill>
                  <a:srgbClr val="0091AE"/>
                </a:solidFill>
                <a:latin typeface="Arial" panose="020B0604020202020204" pitchFamily="34" charset="0"/>
              </a:rPr>
              <a:t>easily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 understood” (The Longman Dictionary of Contemporary English)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34FC0-8A38-44BE-8749-04B7667E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7A-BD86-4876-AAC3-1887DFF6D939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ED7C3F-F734-4988-8EDC-2E1241DCE9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16" t="12114" r="22486" b="11059"/>
          <a:stretch/>
        </p:blipFill>
        <p:spPr>
          <a:xfrm>
            <a:off x="10006258" y="52224"/>
            <a:ext cx="2152013" cy="1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5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2282</Words>
  <Application>Microsoft Office PowerPoint</Application>
  <PresentationFormat>Widescreen</PresentationFormat>
  <Paragraphs>203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Alien Encounters</vt:lpstr>
      <vt:lpstr>arial</vt:lpstr>
      <vt:lpstr>arial</vt:lpstr>
      <vt:lpstr>Bahnschrift Condensed</vt:lpstr>
      <vt:lpstr>Calibri</vt:lpstr>
      <vt:lpstr>Calibri Light</vt:lpstr>
      <vt:lpstr>Comic Sans MS</vt:lpstr>
      <vt:lpstr>Noto Sans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Miruna-Adriana Clinciu</dc:creator>
  <cp:lastModifiedBy>ion pozitiv</cp:lastModifiedBy>
  <cp:revision>281</cp:revision>
  <cp:lastPrinted>2019-10-28T18:40:00Z</cp:lastPrinted>
  <dcterms:created xsi:type="dcterms:W3CDTF">2019-06-15T16:28:03Z</dcterms:created>
  <dcterms:modified xsi:type="dcterms:W3CDTF">2021-07-23T12:33:37Z</dcterms:modified>
  <cp:contentStatus/>
</cp:coreProperties>
</file>